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44" r:id="rId1"/>
    <p:sldMasterId id="2147484056" r:id="rId2"/>
  </p:sldMasterIdLst>
  <p:notesMasterIdLst>
    <p:notesMasterId r:id="rId28"/>
  </p:notesMasterIdLst>
  <p:sldIdLst>
    <p:sldId id="295" r:id="rId3"/>
    <p:sldId id="294" r:id="rId4"/>
    <p:sldId id="303" r:id="rId5"/>
    <p:sldId id="258" r:id="rId6"/>
    <p:sldId id="283" r:id="rId7"/>
    <p:sldId id="299" r:id="rId8"/>
    <p:sldId id="284" r:id="rId9"/>
    <p:sldId id="259" r:id="rId10"/>
    <p:sldId id="261" r:id="rId11"/>
    <p:sldId id="262" r:id="rId12"/>
    <p:sldId id="297" r:id="rId13"/>
    <p:sldId id="298" r:id="rId14"/>
    <p:sldId id="263" r:id="rId15"/>
    <p:sldId id="268" r:id="rId16"/>
    <p:sldId id="265" r:id="rId17"/>
    <p:sldId id="266" r:id="rId18"/>
    <p:sldId id="291" r:id="rId19"/>
    <p:sldId id="270" r:id="rId20"/>
    <p:sldId id="271" r:id="rId21"/>
    <p:sldId id="273" r:id="rId22"/>
    <p:sldId id="279" r:id="rId23"/>
    <p:sldId id="280" r:id="rId24"/>
    <p:sldId id="285" r:id="rId25"/>
    <p:sldId id="301" r:id="rId26"/>
    <p:sldId id="28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CB50BE7-9695-437B-9B16-C2A6C326E857}">
          <p14:sldIdLst>
            <p14:sldId id="295"/>
            <p14:sldId id="294"/>
            <p14:sldId id="303"/>
            <p14:sldId id="258"/>
            <p14:sldId id="283"/>
            <p14:sldId id="299"/>
            <p14:sldId id="284"/>
            <p14:sldId id="259"/>
            <p14:sldId id="261"/>
            <p14:sldId id="262"/>
            <p14:sldId id="297"/>
            <p14:sldId id="298"/>
            <p14:sldId id="263"/>
            <p14:sldId id="268"/>
            <p14:sldId id="265"/>
            <p14:sldId id="266"/>
            <p14:sldId id="291"/>
          </p14:sldIdLst>
        </p14:section>
        <p14:section name="Untitled Section" id="{463848F7-B580-423E-9C94-1EC1257861CF}">
          <p14:sldIdLst>
            <p14:sldId id="270"/>
            <p14:sldId id="271"/>
            <p14:sldId id="273"/>
            <p14:sldId id="279"/>
            <p14:sldId id="280"/>
            <p14:sldId id="285"/>
            <p14:sldId id="301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737" autoAdjust="0"/>
  </p:normalViewPr>
  <p:slideViewPr>
    <p:cSldViewPr>
      <p:cViewPr>
        <p:scale>
          <a:sx n="77" d="100"/>
          <a:sy n="77" d="100"/>
        </p:scale>
        <p:origin x="105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7F098-72C6-4459-B32A-012EF87FD886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B345B-C9BB-4554-9AF1-BE53EABE7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833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B345B-C9BB-4554-9AF1-BE53EABE785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6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734A-586D-4184-A682-D771208799A6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04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1DA7-FC3E-4D8E-AECD-86EFBB18F6D3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25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D3E59-7884-47D5-90CC-2604F31AB171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74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734A-586D-4184-A682-D771208799A6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22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3289-2CC7-4A2F-883B-50AB3270DEBC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78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7DA06-4306-4040-8138-1CEC820122D7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639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77F7-260F-46BA-AD2E-200BA1E1BE92}" type="datetime1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102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B029-F5E1-44DC-88EA-A0AD3FC08238}" type="datetime1">
              <a:rPr lang="en-US" smtClean="0"/>
              <a:t>10/28/2016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055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E49C4-0A0F-4432-945B-0FF40F88DF11}" type="datetime1">
              <a:rPr lang="en-US" smtClean="0"/>
              <a:t>10/28/2016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73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CFF7-A936-4D82-9A74-BE8387C96C32}" type="datetime1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692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4E612-AC37-4409-A5A7-A27E1F6C155D}" type="datetime1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187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3289-2CC7-4A2F-883B-50AB3270DEBC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8919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EAFB-654A-446A-AD3A-7752E4067EF4}" type="datetime1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3532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84B8B-927F-4DF7-8C8B-528942FA0798}" type="datetime1">
              <a:rPr lang="en-US" smtClean="0"/>
              <a:t>10/28/2016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112214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84B8B-927F-4DF7-8C8B-528942FA0798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45187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84B8B-927F-4DF7-8C8B-528942FA0798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4886711"/>
      </p:ext>
    </p:extLst>
  </p:cSld>
  <p:clrMapOvr>
    <a:masterClrMapping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84B8B-927F-4DF7-8C8B-528942FA0798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010820"/>
      </p:ext>
    </p:extLst>
  </p:cSld>
  <p:clrMapOvr>
    <a:masterClrMapping/>
  </p:clrMapOvr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84B8B-927F-4DF7-8C8B-528942FA0798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9292666"/>
      </p:ext>
    </p:extLst>
  </p:cSld>
  <p:clrMapOvr>
    <a:masterClrMapping/>
  </p:clrMapOvr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84B8B-927F-4DF7-8C8B-528942FA0798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23587"/>
      </p:ext>
    </p:extLst>
  </p:cSld>
  <p:clrMapOvr>
    <a:masterClrMapping/>
  </p:clrMapOvr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1DA7-FC3E-4D8E-AECD-86EFBB18F6D3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010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D3E59-7884-47D5-90CC-2604F31AB171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142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7DA06-4306-4040-8138-1CEC820122D7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320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77F7-260F-46BA-AD2E-200BA1E1BE92}" type="datetime1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08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B029-F5E1-44DC-88EA-A0AD3FC08238}" type="datetime1">
              <a:rPr lang="en-US" smtClean="0"/>
              <a:t>10/28/2016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53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E49C4-0A0F-4432-945B-0FF40F88DF11}" type="datetime1">
              <a:rPr lang="en-US" smtClean="0"/>
              <a:t>10/28/2016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101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CFF7-A936-4D82-9A74-BE8387C96C32}" type="datetime1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389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4E612-AC37-4409-A5A7-A27E1F6C155D}" type="datetime1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776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EAFB-654A-446A-AD3A-7752E4067EF4}" type="datetime1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953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84B8B-927F-4DF7-8C8B-528942FA0798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921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0C84B8B-927F-4DF7-8C8B-528942FA0798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CD22DDB-A34D-4F94-B89A-C3E3D9B7B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3948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  <p:sldLayoutId id="2147484068" r:id="rId12"/>
    <p:sldLayoutId id="2147484069" r:id="rId13"/>
    <p:sldLayoutId id="2147484070" r:id="rId14"/>
    <p:sldLayoutId id="2147484071" r:id="rId15"/>
    <p:sldLayoutId id="2147484072" r:id="rId16"/>
    <p:sldLayoutId id="2147484073" r:id="rId17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9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0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1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14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audio" Target="../media/audio15.wav"/><Relationship Id="rId4" Type="http://schemas.openxmlformats.org/officeDocument/2006/relationships/image" Target="../media/image18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6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7.wav"/><Relationship Id="rId5" Type="http://schemas.openxmlformats.org/officeDocument/2006/relationships/image" Target="../media/image16.png"/><Relationship Id="rId4" Type="http://schemas.openxmlformats.org/officeDocument/2006/relationships/image" Target="../media/image23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6" Type="http://schemas.openxmlformats.org/officeDocument/2006/relationships/audio" Target="../media/audio2.wav"/><Relationship Id="rId5" Type="http://schemas.openxmlformats.org/officeDocument/2006/relationships/image" Target="../media/image6.jp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Relationship Id="rId9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audio" Target="../media/audio5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8" y="0"/>
            <a:ext cx="9144000" cy="68275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79712" y="2090323"/>
            <a:ext cx="4824536" cy="264687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স্বাগতম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86200" y="5597696"/>
            <a:ext cx="32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ABDUL MANNAN KHAN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6824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6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6152" cy="1371600"/>
          </a:xfrm>
          <a:noFill/>
          <a:effectLst>
            <a:outerShdw blurRad="63500" dist="50800" dir="5400000" sx="98000" sy="98000" rotWithShape="0">
              <a:srgbClr val="000000">
                <a:alpha val="20000"/>
              </a:srgbClr>
            </a:outerShdw>
            <a:softEdge rad="127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prstTxWarp prst="textDeflate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নিউক্লিক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718"/>
          <a:stretch/>
        </p:blipFill>
        <p:spPr>
          <a:xfrm>
            <a:off x="133084" y="1779900"/>
            <a:ext cx="1848116" cy="4339757"/>
          </a:xfrm>
          <a:solidFill>
            <a:srgbClr val="92D050"/>
          </a:solidFill>
          <a:effectLst>
            <a:softEdge rad="12700"/>
          </a:effectLst>
        </p:spPr>
      </p:pic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3962400" y="1828800"/>
            <a:ext cx="5029200" cy="4876800"/>
          </a:xfrm>
          <a:noFill/>
          <a:effectLst>
            <a:softEdge rad="12700"/>
          </a:effectLst>
        </p:spPr>
        <p:txBody>
          <a:bodyPr>
            <a:no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নিউক্লিক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নাইট্রোজেন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ঘটিত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ক্ষারক,পেন্টোজ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শ্যুগার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এবংফসফোরিক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এসিডের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সমম্বয়ে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গঠিত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জীবের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বংশগতির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ধারাসহ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কোষের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কার্য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নিয়ন্ত্রন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77F7-260F-46BA-AD2E-200BA1E1BE92}" type="datetime1">
              <a:rPr lang="en-US" smtClean="0"/>
              <a:t>10/28/2016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ABDUL MANNAN KHAN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10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16" t="7609" r="2204" b="204"/>
          <a:stretch/>
        </p:blipFill>
        <p:spPr>
          <a:xfrm>
            <a:off x="2442754" y="1827112"/>
            <a:ext cx="1364027" cy="422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52885"/>
      </p:ext>
    </p:extLst>
  </p:cSld>
  <p:clrMapOvr>
    <a:masterClrMapping/>
  </p:clrMapOvr>
  <p:transition spd="slow">
    <p:wipe/>
    <p:sndAc>
      <p:stSnd>
        <p:snd r:embed="rId2" name="explod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CFF7-A936-4D82-9A74-BE8387C96C32}" type="datetime1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ABDUL MANNAN KHAN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11</a:t>
            </a:fld>
            <a:endParaRPr lang="en-US"/>
          </a:p>
        </p:txBody>
      </p:sp>
      <p:sp>
        <p:nvSpPr>
          <p:cNvPr id="13" name="Title 4"/>
          <p:cNvSpPr txBox="1">
            <a:spLocks/>
          </p:cNvSpPr>
          <p:nvPr/>
        </p:nvSpPr>
        <p:spPr>
          <a:xfrm>
            <a:off x="381000" y="113119"/>
            <a:ext cx="8610600" cy="1143000"/>
          </a:xfrm>
          <a:prstGeom prst="rect">
            <a:avLst/>
          </a:prstGeom>
          <a:effectLst>
            <a:softEdge rad="635000"/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numCol="1">
            <a:prstTxWarp prst="textWave2">
              <a:avLst/>
            </a:prstTxWarp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নিউক্লিক এসিডের প্রকারভেদ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Date Placeholder 1"/>
          <p:cNvSpPr txBox="1">
            <a:spLocks/>
          </p:cNvSpPr>
          <p:nvPr/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A123289-2CC7-4A2F-883B-50AB3270DEBC}" type="datetime1">
              <a:rPr lang="en-US" smtClean="0"/>
              <a:pPr/>
              <a:t>10/28/2016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2301240" y="3208255"/>
            <a:ext cx="0" cy="3810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485900" y="3610853"/>
            <a:ext cx="1600200" cy="4929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DNA</a:t>
            </a:r>
            <a:endParaRPr lang="en-US" sz="4000" dirty="0"/>
          </a:p>
        </p:txBody>
      </p:sp>
      <p:sp>
        <p:nvSpPr>
          <p:cNvPr id="20" name="Rectangle 19"/>
          <p:cNvSpPr/>
          <p:nvPr/>
        </p:nvSpPr>
        <p:spPr>
          <a:xfrm>
            <a:off x="1752600" y="2091396"/>
            <a:ext cx="4953000" cy="7883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নিউক্লিক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এসিড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4152900" y="2879774"/>
            <a:ext cx="152400" cy="28897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286000" y="3129241"/>
            <a:ext cx="4038600" cy="7901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ontent Placeholder 5"/>
          <p:cNvSpPr txBox="1">
            <a:spLocks/>
          </p:cNvSpPr>
          <p:nvPr/>
        </p:nvSpPr>
        <p:spPr>
          <a:xfrm>
            <a:off x="304799" y="1802422"/>
            <a:ext cx="8610602" cy="438912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404872" lvl="8" indent="0" algn="ctr">
              <a:buFont typeface="Georgia" pitchFamily="18" charset="0"/>
              <a:buNone/>
            </a:pPr>
            <a:endParaRPr lang="en-US" sz="3600" dirty="0"/>
          </a:p>
        </p:txBody>
      </p:sp>
      <p:sp>
        <p:nvSpPr>
          <p:cNvPr id="24" name="Rectangle 23"/>
          <p:cNvSpPr/>
          <p:nvPr/>
        </p:nvSpPr>
        <p:spPr>
          <a:xfrm>
            <a:off x="5638800" y="3589255"/>
            <a:ext cx="1524000" cy="5255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RNA</a:t>
            </a:r>
            <a:endParaRPr lang="en-US" sz="4400" dirty="0"/>
          </a:p>
        </p:txBody>
      </p:sp>
      <p:sp>
        <p:nvSpPr>
          <p:cNvPr id="25" name="Rectangle 24"/>
          <p:cNvSpPr/>
          <p:nvPr/>
        </p:nvSpPr>
        <p:spPr>
          <a:xfrm>
            <a:off x="6172200" y="4064098"/>
            <a:ext cx="45719" cy="495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279900" y="4591050"/>
            <a:ext cx="3962400" cy="1143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/>
          <p:cNvSpPr/>
          <p:nvPr/>
        </p:nvSpPr>
        <p:spPr>
          <a:xfrm>
            <a:off x="8166100" y="4686300"/>
            <a:ext cx="76200" cy="47625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>
            <a:off x="4259581" y="4629150"/>
            <a:ext cx="45719" cy="4191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>
            <a:off x="6040192" y="4686300"/>
            <a:ext cx="55808" cy="375097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657599" y="5048250"/>
            <a:ext cx="1460502" cy="590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mRNA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562600" y="5118815"/>
            <a:ext cx="1143000" cy="51998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tRNA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467600" y="5105400"/>
            <a:ext cx="1219199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rRNA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" name="Down Arrow 32"/>
          <p:cNvSpPr/>
          <p:nvPr/>
        </p:nvSpPr>
        <p:spPr>
          <a:xfrm>
            <a:off x="6217919" y="3208255"/>
            <a:ext cx="106681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Down Arrow 33"/>
          <p:cNvSpPr/>
          <p:nvPr/>
        </p:nvSpPr>
        <p:spPr>
          <a:xfrm>
            <a:off x="2286000" y="3193844"/>
            <a:ext cx="13716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72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CFF7-A936-4D82-9A74-BE8387C96C32}" type="datetime1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12</a:t>
            </a:fld>
            <a:endParaRPr lang="en-US"/>
          </a:p>
        </p:txBody>
      </p:sp>
      <p:sp>
        <p:nvSpPr>
          <p:cNvPr id="5" name="Title 4"/>
          <p:cNvSpPr txBox="1">
            <a:spLocks/>
          </p:cNvSpPr>
          <p:nvPr/>
        </p:nvSpPr>
        <p:spPr>
          <a:xfrm>
            <a:off x="152400" y="345470"/>
            <a:ext cx="8839200" cy="721329"/>
          </a:xfrm>
          <a:prstGeom prst="rect">
            <a:avLst/>
          </a:prstGeom>
          <a:noFill/>
          <a:effectLst>
            <a:outerShdw blurRad="76200" dist="50800" dir="5400000" rotWithShape="0">
              <a:srgbClr val="4E3B30">
                <a:alpha val="60000"/>
              </a:srgbClr>
            </a:outerShdw>
            <a:softEdge rad="6350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numCol="1">
            <a:prstTxWarp prst="textWave2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 err="1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5400" b="1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প্রকার</a:t>
            </a:r>
            <a:r>
              <a:rPr lang="en-US" sz="5400" b="1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নিউক্লিক</a:t>
            </a:r>
            <a:r>
              <a:rPr lang="en-US" sz="5400" b="1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5400" b="1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solidFill>
                <a:srgbClr val="FFFF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reflection blurRad="12700" stA="48000" endA="300" endPos="55000" dir="5400000" sy="-9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81000" y="1515726"/>
            <a:ext cx="8134349" cy="465343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7" name="Date Placeholder 1"/>
          <p:cNvSpPr txBox="1">
            <a:spLocks/>
          </p:cNvSpPr>
          <p:nvPr/>
        </p:nvSpPr>
        <p:spPr>
          <a:xfrm>
            <a:off x="692636" y="6375839"/>
            <a:ext cx="1993413" cy="345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57177F7-260F-46BA-AD2E-200BA1E1BE92}" type="datetime1">
              <a:rPr lang="en-US" smtClean="0"/>
              <a:pPr/>
              <a:t>10/28/2016</a:t>
            </a:fld>
            <a:endParaRPr lang="en-US"/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6521936" y="6375839"/>
            <a:ext cx="1993413" cy="345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22DDB-A34D-4F94-B89A-C3E3D9B7B6E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316717" y="2860044"/>
            <a:ext cx="738664" cy="180332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DNA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88618" y="2920018"/>
            <a:ext cx="738664" cy="194758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RNA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68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053" y="228600"/>
            <a:ext cx="8801893" cy="13716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softEdge rad="12700"/>
          </a:effectLst>
        </p:spPr>
        <p:txBody>
          <a:bodyPr anchor="ctr">
            <a:prstTxWarp prst="textTriangleInverted">
              <a:avLst/>
            </a:prstTxWarp>
            <a:norm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NA </a:t>
            </a:r>
            <a:r>
              <a:rPr lang="en-US" sz="2000" dirty="0" err="1" smtClean="0">
                <a:solidFill>
                  <a:srgbClr val="C00000"/>
                </a:solidFill>
              </a:rPr>
              <a:t>এর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গাঠনিক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উপাদান</a:t>
            </a:r>
            <a:endParaRPr lang="en-US" sz="2000" dirty="0">
              <a:solidFill>
                <a:srgbClr val="C00000"/>
              </a:solidFill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9" y="2099517"/>
            <a:ext cx="3012282" cy="4233268"/>
          </a:xfrm>
          <a:effectLst>
            <a:softEdge rad="12700"/>
          </a:effec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3289-2CC7-4A2F-883B-50AB3270DEBC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ABDUL MANNAN KHAN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325" y="2024061"/>
            <a:ext cx="2588887" cy="4308723"/>
          </a:xfrm>
          <a:prstGeom prst="rect">
            <a:avLst/>
          </a:prstGeom>
          <a:noFill/>
          <a:effectLst>
            <a:softEdge rad="127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043" y="1905000"/>
            <a:ext cx="2632870" cy="4365021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10" name="TextBox 9"/>
          <p:cNvSpPr txBox="1"/>
          <p:nvPr/>
        </p:nvSpPr>
        <p:spPr>
          <a:xfrm>
            <a:off x="7010400" y="26670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ফস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553200" y="5547955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ফসফোরিক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এসিড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7043" y="574801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পেন্টোজ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শ্যুগার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76601" y="4038600"/>
            <a:ext cx="304799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নাইট্রোজেন</a:t>
            </a:r>
            <a:r>
              <a:rPr lang="en-US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ক্ষারক</a:t>
            </a:r>
            <a:endParaRPr lang="en-US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712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ashreg.wav"/>
          </p:stSnd>
        </p:sndAc>
      </p:transition>
    </mc:Choice>
    <mc:Fallback xmlns="">
      <p:transition spd="slow">
        <p:split orient="vert"/>
        <p:sndAc>
          <p:stSnd>
            <p:snd r:embed="rId6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310" y="304800"/>
            <a:ext cx="8647090" cy="914400"/>
          </a:xfrm>
          <a:blipFill>
            <a:blip r:embed="rId3"/>
            <a:tile tx="0" ty="0" sx="100000" sy="100000" flip="none" algn="tl"/>
          </a:blipFill>
          <a:effectLst>
            <a:softEdge rad="6350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>
            <a:prstTxWarp prst="textWave2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en-US" sz="6000" b="1" spc="-300" dirty="0" err="1" smtClean="0">
                <a:solidFill>
                  <a:srgbClr val="FF0000"/>
                </a:solidFill>
                <a:effectLst/>
              </a:rPr>
              <a:t>নিউক্লিক</a:t>
            </a:r>
            <a:r>
              <a:rPr lang="en-US" sz="6000" b="1" spc="-300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6000" b="1" spc="-300" dirty="0" err="1" smtClean="0">
                <a:solidFill>
                  <a:srgbClr val="FF0000"/>
                </a:solidFill>
                <a:effectLst/>
              </a:rPr>
              <a:t>এসিড</a:t>
            </a:r>
            <a:r>
              <a:rPr lang="en-US" sz="6000" b="1" spc="-300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6000" b="1" spc="-300" dirty="0" err="1" smtClean="0">
                <a:solidFill>
                  <a:srgbClr val="FF0000"/>
                </a:solidFill>
                <a:effectLst/>
              </a:rPr>
              <a:t>কিভাবে</a:t>
            </a:r>
            <a:r>
              <a:rPr lang="en-US" sz="6000" b="1" spc="-300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6000" b="1" spc="-300" dirty="0" err="1" smtClean="0">
                <a:solidFill>
                  <a:srgbClr val="FF0000"/>
                </a:solidFill>
                <a:effectLst/>
              </a:rPr>
              <a:t>গঠিত</a:t>
            </a:r>
            <a:r>
              <a:rPr lang="en-US" sz="6000" b="1" spc="-300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6000" b="1" spc="-300" dirty="0" err="1" smtClean="0">
                <a:solidFill>
                  <a:srgbClr val="FF0000"/>
                </a:solidFill>
                <a:effectLst/>
              </a:rPr>
              <a:t>হয়</a:t>
            </a:r>
            <a:endParaRPr lang="en-US" sz="6000" b="1" spc="-300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310" y="1295400"/>
            <a:ext cx="8647090" cy="5486400"/>
          </a:xfrm>
          <a:noFill/>
          <a:effectLst>
            <a:outerShdw blurRad="63500" dist="50800" dir="1980000" sx="1000" sy="1000" rotWithShape="0">
              <a:srgbClr val="000000">
                <a:alpha val="86000"/>
              </a:srgbClr>
            </a:outerShdw>
            <a:softEdge rad="6350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Plain">
              <a:avLst/>
            </a:prstTxWarp>
            <a:normAutofit fontScale="25000" lnSpcReduction="20000"/>
          </a:bodyPr>
          <a:lstStyle/>
          <a:p>
            <a:pPr marL="2404872" lvl="8" indent="0">
              <a:buNone/>
            </a:pPr>
            <a:r>
              <a:rPr lang="en-US" sz="352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/>
              </a:rPr>
              <a:t>ধাপসমুহঃ</a:t>
            </a:r>
            <a:endParaRPr lang="en-US" sz="35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/>
            </a:endParaRPr>
          </a:p>
          <a:p>
            <a:endParaRPr lang="en-US" sz="3900" dirty="0" smtClean="0"/>
          </a:p>
          <a:p>
            <a:endParaRPr lang="en-US" dirty="0"/>
          </a:p>
          <a:p>
            <a:endParaRPr lang="en-US" dirty="0" smtClean="0"/>
          </a:p>
          <a:p>
            <a:pPr algn="ctr"/>
            <a:r>
              <a:rPr lang="en-US" sz="28800" dirty="0" err="1" smtClean="0">
                <a:solidFill>
                  <a:srgbClr val="FF0000"/>
                </a:solidFill>
                <a:latin typeface="NikoshBAN"/>
              </a:rPr>
              <a:t>নিউক্লিওসাইডের</a:t>
            </a:r>
            <a:r>
              <a:rPr lang="en-US" sz="28800" dirty="0" smtClean="0">
                <a:solidFill>
                  <a:srgbClr val="FF0000"/>
                </a:solidFill>
                <a:latin typeface="NikoshBAN"/>
              </a:rPr>
              <a:t> </a:t>
            </a:r>
            <a:r>
              <a:rPr lang="en-US" sz="28800" dirty="0" err="1" smtClean="0">
                <a:solidFill>
                  <a:srgbClr val="FF0000"/>
                </a:solidFill>
                <a:latin typeface="NikoshBAN"/>
              </a:rPr>
              <a:t>গঠন</a:t>
            </a:r>
            <a:endParaRPr lang="en-US" sz="28800" dirty="0" smtClean="0">
              <a:solidFill>
                <a:srgbClr val="FF0000"/>
              </a:solidFill>
              <a:latin typeface="NikoshBAN"/>
            </a:endParaRPr>
          </a:p>
          <a:p>
            <a:pPr algn="ctr"/>
            <a:r>
              <a:rPr lang="en-US" sz="28800" dirty="0" err="1" smtClean="0">
                <a:latin typeface="NikoshBAN"/>
              </a:rPr>
              <a:t>নিউক্লিওটাইডের</a:t>
            </a:r>
            <a:r>
              <a:rPr lang="en-US" sz="28800" dirty="0" smtClean="0">
                <a:latin typeface="NikoshBAN"/>
              </a:rPr>
              <a:t> </a:t>
            </a:r>
            <a:r>
              <a:rPr lang="en-US" sz="28800" dirty="0" err="1" smtClean="0">
                <a:latin typeface="NikoshBAN"/>
              </a:rPr>
              <a:t>গঠন</a:t>
            </a:r>
            <a:endParaRPr lang="en-US" sz="28800" dirty="0" smtClean="0">
              <a:latin typeface="NikoshBAN"/>
            </a:endParaRPr>
          </a:p>
          <a:p>
            <a:pPr algn="ctr"/>
            <a:r>
              <a:rPr lang="en-US" sz="28800" dirty="0" err="1" smtClean="0">
                <a:solidFill>
                  <a:srgbClr val="00B050"/>
                </a:solidFill>
                <a:latin typeface="NikoshBAN"/>
              </a:rPr>
              <a:t>মনোনিউক্লিওটাইডের</a:t>
            </a:r>
            <a:r>
              <a:rPr lang="en-US" sz="28800" dirty="0" smtClean="0">
                <a:solidFill>
                  <a:srgbClr val="00B050"/>
                </a:solidFill>
                <a:latin typeface="NikoshBAN"/>
              </a:rPr>
              <a:t> </a:t>
            </a:r>
            <a:r>
              <a:rPr lang="en-US" sz="28800" dirty="0" err="1" smtClean="0">
                <a:solidFill>
                  <a:srgbClr val="00B050"/>
                </a:solidFill>
                <a:latin typeface="NikoshBAN"/>
              </a:rPr>
              <a:t>গঠন</a:t>
            </a:r>
            <a:endParaRPr lang="en-US" sz="28800" dirty="0" smtClean="0">
              <a:solidFill>
                <a:srgbClr val="00B050"/>
              </a:solidFill>
              <a:latin typeface="NikoshBAN"/>
            </a:endParaRPr>
          </a:p>
          <a:p>
            <a:pPr algn="ctr"/>
            <a:r>
              <a:rPr lang="en-US" sz="28800" dirty="0" err="1" smtClean="0">
                <a:solidFill>
                  <a:srgbClr val="C00000"/>
                </a:solidFill>
                <a:latin typeface="NikoshBAN"/>
              </a:rPr>
              <a:t>ডাইনিউক্লিওটাইডের</a:t>
            </a:r>
            <a:r>
              <a:rPr lang="en-US" sz="28800" dirty="0" smtClean="0">
                <a:solidFill>
                  <a:srgbClr val="C00000"/>
                </a:solidFill>
                <a:latin typeface="NikoshBAN"/>
              </a:rPr>
              <a:t> </a:t>
            </a:r>
            <a:r>
              <a:rPr lang="en-US" sz="28800" dirty="0" err="1" smtClean="0">
                <a:solidFill>
                  <a:srgbClr val="C00000"/>
                </a:solidFill>
                <a:latin typeface="NikoshBAN"/>
              </a:rPr>
              <a:t>গঠন</a:t>
            </a:r>
            <a:endParaRPr lang="en-US" sz="28800" dirty="0">
              <a:solidFill>
                <a:srgbClr val="C00000"/>
              </a:solidFill>
              <a:latin typeface="NikoshBAN"/>
            </a:endParaRPr>
          </a:p>
          <a:p>
            <a:pPr algn="ctr"/>
            <a:r>
              <a:rPr lang="en-US" sz="26400" dirty="0" err="1" smtClean="0">
                <a:solidFill>
                  <a:srgbClr val="FF0000"/>
                </a:solidFill>
                <a:latin typeface="NikoshBAN"/>
              </a:rPr>
              <a:t>পলিনিউক্লিওটাইডের</a:t>
            </a:r>
            <a:r>
              <a:rPr lang="en-US" sz="26400" dirty="0" smtClean="0">
                <a:solidFill>
                  <a:srgbClr val="FF0000"/>
                </a:solidFill>
                <a:latin typeface="NikoshBAN"/>
              </a:rPr>
              <a:t> </a:t>
            </a:r>
            <a:r>
              <a:rPr lang="en-US" sz="26400" dirty="0" err="1" smtClean="0">
                <a:solidFill>
                  <a:srgbClr val="002060"/>
                </a:solidFill>
                <a:latin typeface="NikoshBAN"/>
              </a:rPr>
              <a:t>গঠন</a:t>
            </a:r>
            <a:r>
              <a:rPr lang="en-US" sz="26400" dirty="0" smtClean="0">
                <a:solidFill>
                  <a:srgbClr val="002060"/>
                </a:solidFill>
                <a:latin typeface="NikoshBAN"/>
              </a:rPr>
              <a:t>/</a:t>
            </a:r>
            <a:r>
              <a:rPr lang="en-US" sz="26400" dirty="0" err="1" smtClean="0">
                <a:solidFill>
                  <a:srgbClr val="002060"/>
                </a:solidFill>
                <a:latin typeface="NikoshBAN"/>
              </a:rPr>
              <a:t>একক</a:t>
            </a:r>
            <a:r>
              <a:rPr lang="en-US" sz="26400" dirty="0" smtClean="0">
                <a:solidFill>
                  <a:srgbClr val="002060"/>
                </a:solidFill>
                <a:latin typeface="NikoshBAN"/>
              </a:rPr>
              <a:t> </a:t>
            </a:r>
            <a:r>
              <a:rPr lang="en-US" sz="26400" dirty="0" err="1" smtClean="0">
                <a:solidFill>
                  <a:srgbClr val="002060"/>
                </a:solidFill>
                <a:latin typeface="NikoshBAN"/>
              </a:rPr>
              <a:t>হেলিক্স</a:t>
            </a:r>
            <a:r>
              <a:rPr lang="en-US" sz="26400" dirty="0" smtClean="0">
                <a:solidFill>
                  <a:srgbClr val="002060"/>
                </a:solidFill>
                <a:latin typeface="NikoshBAN"/>
              </a:rPr>
              <a:t> </a:t>
            </a:r>
            <a:r>
              <a:rPr lang="en-US" sz="26400" dirty="0" err="1" smtClean="0">
                <a:solidFill>
                  <a:srgbClr val="002060"/>
                </a:solidFill>
                <a:latin typeface="NikoshBAN"/>
              </a:rPr>
              <a:t>এর</a:t>
            </a:r>
            <a:r>
              <a:rPr lang="en-US" sz="26400" dirty="0" smtClean="0">
                <a:solidFill>
                  <a:srgbClr val="002060"/>
                </a:solidFill>
                <a:latin typeface="NikoshBAN"/>
              </a:rPr>
              <a:t> </a:t>
            </a:r>
            <a:r>
              <a:rPr lang="en-US" sz="26400" dirty="0" err="1" smtClean="0">
                <a:solidFill>
                  <a:srgbClr val="002060"/>
                </a:solidFill>
                <a:latin typeface="NikoshBAN"/>
              </a:rPr>
              <a:t>গঠন</a:t>
            </a:r>
            <a:r>
              <a:rPr lang="en-US" sz="26400" dirty="0" smtClean="0">
                <a:solidFill>
                  <a:srgbClr val="002060"/>
                </a:solidFill>
                <a:latin typeface="NikoshBAN"/>
              </a:rPr>
              <a:t> </a:t>
            </a:r>
          </a:p>
          <a:p>
            <a:pPr algn="ctr"/>
            <a:r>
              <a:rPr lang="en-US" sz="28800" dirty="0" err="1" smtClean="0">
                <a:latin typeface="NikoshBAN"/>
              </a:rPr>
              <a:t>ডাবল</a:t>
            </a:r>
            <a:r>
              <a:rPr lang="en-US" sz="28800" dirty="0" smtClean="0">
                <a:latin typeface="NikoshBAN"/>
              </a:rPr>
              <a:t> </a:t>
            </a:r>
            <a:r>
              <a:rPr lang="en-US" sz="28800" dirty="0" err="1" smtClean="0">
                <a:latin typeface="NikoshBAN"/>
              </a:rPr>
              <a:t>হেলিক্স</a:t>
            </a:r>
            <a:r>
              <a:rPr lang="en-US" sz="28800" dirty="0" smtClean="0">
                <a:latin typeface="NikoshBAN"/>
              </a:rPr>
              <a:t> </a:t>
            </a:r>
            <a:r>
              <a:rPr lang="en-US" sz="28800" dirty="0" err="1" smtClean="0">
                <a:latin typeface="NikoshBAN"/>
              </a:rPr>
              <a:t>এর</a:t>
            </a:r>
            <a:r>
              <a:rPr lang="en-US" sz="28800" dirty="0" smtClean="0">
                <a:latin typeface="NikoshBAN"/>
              </a:rPr>
              <a:t> </a:t>
            </a:r>
            <a:r>
              <a:rPr lang="en-US" sz="28800" dirty="0" err="1" smtClean="0">
                <a:latin typeface="NikoshBAN"/>
              </a:rPr>
              <a:t>গঠ</a:t>
            </a:r>
            <a:r>
              <a:rPr lang="en-US" sz="32000" dirty="0" err="1" smtClean="0">
                <a:latin typeface="NikoshBAN"/>
              </a:rPr>
              <a:t>ন</a:t>
            </a:r>
            <a:endParaRPr lang="en-US" sz="32000" dirty="0" smtClean="0">
              <a:latin typeface="NikoshBAN"/>
            </a:endParaRPr>
          </a:p>
          <a:p>
            <a:pPr algn="ctr"/>
            <a:endParaRPr lang="en-US" sz="19200" dirty="0" smtClean="0"/>
          </a:p>
          <a:p>
            <a:pPr algn="ctr"/>
            <a:endParaRPr lang="en-US" sz="5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effectLst>
            <a:softEdge rad="635000"/>
          </a:effectLst>
        </p:spPr>
        <p:txBody>
          <a:bodyPr/>
          <a:lstStyle/>
          <a:p>
            <a:fld id="{BA123289-2CC7-4A2F-883B-50AB3270DEBC}" type="datetime1">
              <a:rPr lang="en-US" smtClean="0"/>
              <a:t>10/28/2016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effectLst>
            <a:softEdge rad="635000"/>
          </a:effectLst>
        </p:spPr>
        <p:txBody>
          <a:bodyPr/>
          <a:lstStyle/>
          <a:p>
            <a:r>
              <a:rPr lang="en-US" b="1" dirty="0"/>
              <a:t>ABDUL MANNAN KHAN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4000" y="3886200"/>
            <a:ext cx="1828800" cy="365125"/>
          </a:xfrm>
          <a:effectLst>
            <a:softEdge rad="635000"/>
          </a:effectLst>
        </p:spPr>
        <p:txBody>
          <a:bodyPr/>
          <a:lstStyle/>
          <a:p>
            <a:fld id="{BCD22DDB-A34D-4F94-B89A-C3E3D9B7B6E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1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type.wav"/>
          </p:stSnd>
        </p:sndAc>
      </p:transition>
    </mc:Choice>
    <mc:Fallback xmlns="">
      <p:transition spd="slow">
        <p:fade/>
        <p:sndAc>
          <p:stSnd>
            <p:snd r:embed="rId5" name="typ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accel="2000" decel="2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61759"/>
            <a:ext cx="8686800" cy="1143000"/>
          </a:xfrm>
          <a:noFill/>
          <a:effectLst>
            <a:outerShdw blurRad="63500" dist="50800" dir="5400000" sx="98000" sy="98000" rotWithShape="0">
              <a:srgbClr val="000000">
                <a:alpha val="20000"/>
              </a:srgbClr>
            </a:outerShdw>
            <a:softEdge rad="1270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prstTxWarp prst="textWave2">
              <a:avLst/>
            </a:prstTxWarp>
            <a:noAutofit/>
          </a:bodyPr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</a:rPr>
              <a:t>নিউক্লিওসাইডের</a:t>
            </a:r>
            <a:r>
              <a:rPr lang="en-US" sz="7200" b="1" dirty="0" smtClean="0">
                <a:solidFill>
                  <a:srgbClr val="FF0000"/>
                </a:solidFill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</a:rPr>
              <a:t>গঠন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4949952"/>
          </a:xfrm>
          <a:noFill/>
          <a:effectLst>
            <a:outerShdw blurRad="63500" dist="50800" dir="5400000" sx="98000" sy="98000" rotWithShape="0">
              <a:srgbClr val="000000">
                <a:alpha val="20000"/>
              </a:srgbClr>
            </a:outerShdw>
            <a:softEdge rad="127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45720" indent="0">
              <a:buNone/>
            </a:pPr>
            <a:r>
              <a:rPr lang="en-US" sz="3600" dirty="0" smtClean="0">
                <a:solidFill>
                  <a:srgbClr val="FF0000"/>
                </a:solidFill>
              </a:rPr>
              <a:t>#.</a:t>
            </a:r>
            <a:r>
              <a:rPr lang="en-US" sz="3600" dirty="0" err="1" smtClean="0">
                <a:solidFill>
                  <a:srgbClr val="7030A0"/>
                </a:solidFill>
              </a:rPr>
              <a:t>পেন্টোজ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শ্যুগার+নাইট্রোজেন</a:t>
            </a:r>
            <a:r>
              <a:rPr lang="en-US" sz="3600" dirty="0" smtClean="0">
                <a:solidFill>
                  <a:srgbClr val="7030A0"/>
                </a:solidFill>
              </a:rPr>
              <a:t>  </a:t>
            </a:r>
            <a:r>
              <a:rPr lang="en-US" sz="3600" dirty="0" err="1">
                <a:solidFill>
                  <a:srgbClr val="7030A0"/>
                </a:solidFill>
              </a:rPr>
              <a:t>ঘটিত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ক্ষারক</a:t>
            </a:r>
            <a:endParaRPr lang="en-US" sz="3600" dirty="0" smtClean="0">
              <a:solidFill>
                <a:srgbClr val="7030A0"/>
              </a:solidFill>
            </a:endParaRPr>
          </a:p>
          <a:p>
            <a:pPr marL="45720" indent="0">
              <a:buNone/>
            </a:pPr>
            <a:r>
              <a:rPr lang="en-US" sz="3600" dirty="0" smtClean="0">
                <a:solidFill>
                  <a:srgbClr val="7030A0"/>
                </a:solidFill>
              </a:rPr>
              <a:t> =</a:t>
            </a:r>
            <a:r>
              <a:rPr lang="en-US" sz="3600" dirty="0" err="1" smtClean="0">
                <a:solidFill>
                  <a:srgbClr val="7030A0"/>
                </a:solidFill>
              </a:rPr>
              <a:t>মনোনিউক্লিওসাইড</a:t>
            </a:r>
            <a:endParaRPr lang="en-US" sz="3600" dirty="0">
              <a:solidFill>
                <a:srgbClr val="7030A0"/>
              </a:solidFill>
            </a:endParaRPr>
          </a:p>
          <a:p>
            <a:pPr marL="45720" indent="0">
              <a:buNone/>
            </a:pPr>
            <a:r>
              <a:rPr lang="en-US" sz="3600" dirty="0" smtClean="0">
                <a:solidFill>
                  <a:srgbClr val="C00000"/>
                </a:solidFill>
              </a:rPr>
              <a:t>#.</a:t>
            </a:r>
            <a:r>
              <a:rPr lang="en-US" sz="3600" dirty="0" err="1" smtClean="0">
                <a:solidFill>
                  <a:srgbClr val="C00000"/>
                </a:solidFill>
              </a:rPr>
              <a:t>পেন্টোজ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শ্যুগারের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>
                <a:solidFill>
                  <a:srgbClr val="7030A0"/>
                </a:solidFill>
              </a:rPr>
              <a:t>১নং </a:t>
            </a:r>
            <a:r>
              <a:rPr lang="en-US" sz="3600" dirty="0" err="1">
                <a:solidFill>
                  <a:srgbClr val="7030A0"/>
                </a:solidFill>
              </a:rPr>
              <a:t>কার্বনের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সাথে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endParaRPr lang="en-US" sz="3600" dirty="0" smtClean="0">
              <a:solidFill>
                <a:srgbClr val="C00000"/>
              </a:solidFill>
            </a:endParaRPr>
          </a:p>
          <a:p>
            <a:pPr marL="45720" indent="0">
              <a:buNone/>
            </a:pPr>
            <a:r>
              <a:rPr lang="en-US" sz="3600" dirty="0" smtClean="0">
                <a:solidFill>
                  <a:srgbClr val="C00000"/>
                </a:solidFill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</a:rPr>
              <a:t>পাইরিমিডিন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ক্ষারকের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>
                <a:solidFill>
                  <a:srgbClr val="002060"/>
                </a:solidFill>
              </a:rPr>
              <a:t>১নংনাইট্রোজেন </a:t>
            </a:r>
            <a:r>
              <a:rPr lang="en-US" sz="3600" dirty="0" err="1" smtClean="0">
                <a:solidFill>
                  <a:srgbClr val="C00000"/>
                </a:solidFill>
              </a:rPr>
              <a:t>এবং</a:t>
            </a:r>
            <a:endParaRPr lang="en-US" sz="3600" dirty="0" smtClean="0">
              <a:solidFill>
                <a:srgbClr val="C00000"/>
              </a:solidFill>
            </a:endParaRPr>
          </a:p>
          <a:p>
            <a:pPr marL="45720" indent="0">
              <a:buNone/>
            </a:pPr>
            <a:r>
              <a:rPr lang="en-US" sz="3600" dirty="0" smtClean="0">
                <a:solidFill>
                  <a:srgbClr val="C00000"/>
                </a:solidFill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</a:rPr>
              <a:t>পিউরিন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ক্ষারকের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>
                <a:solidFill>
                  <a:srgbClr val="002060"/>
                </a:solidFill>
              </a:rPr>
              <a:t>৯নংনাইট্রোজেন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smtClean="0">
                <a:solidFill>
                  <a:srgbClr val="C00000"/>
                </a:solidFill>
              </a:rPr>
              <a:t>         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নিউক্লিওসাইড</a:t>
            </a:r>
            <a:endParaRPr lang="en-US" sz="36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en-US" sz="3600" dirty="0" smtClean="0">
                <a:solidFill>
                  <a:srgbClr val="C00000"/>
                </a:solidFill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</a:rPr>
              <a:t>গ্লাইকোসাইডিক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বন্ধনে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যুক্ত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হয়ে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গঠন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করে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এক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অনু</a:t>
            </a:r>
            <a:r>
              <a:rPr lang="en-US" sz="3600" dirty="0" smtClean="0">
                <a:solidFill>
                  <a:srgbClr val="C00000"/>
                </a:solidFill>
              </a:rPr>
              <a:t>                  </a:t>
            </a:r>
            <a:r>
              <a:rPr lang="en-US" sz="3600" dirty="0" err="1" smtClean="0">
                <a:solidFill>
                  <a:srgbClr val="C00000"/>
                </a:solidFill>
              </a:rPr>
              <a:t>নিউক্লিওসাইড</a:t>
            </a:r>
            <a:endParaRPr lang="en-US" sz="3600" dirty="0" smtClean="0">
              <a:solidFill>
                <a:srgbClr val="C00000"/>
              </a:solidFill>
            </a:endParaRPr>
          </a:p>
          <a:p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3289-2CC7-4A2F-883B-50AB3270DEBC}" type="datetime1">
              <a:rPr lang="en-US" smtClean="0"/>
              <a:t>10/28/2016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ABDUL MANNAN KHAN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15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0"/>
          <a:stretch/>
        </p:blipFill>
        <p:spPr>
          <a:xfrm>
            <a:off x="6658832" y="2057400"/>
            <a:ext cx="1528763" cy="2057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8962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hammer.wav"/>
          </p:stSnd>
        </p:sndAc>
      </p:transition>
    </mc:Choice>
    <mc:Fallback xmlns="">
      <p:transition spd="slow">
        <p:fade/>
        <p:sndAc>
          <p:stSnd>
            <p:snd r:embed="rId5" name="hamm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12192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>
            <a:softEdge rad="127000"/>
          </a:effectLst>
        </p:spPr>
        <p:txBody>
          <a:bodyPr>
            <a:prstTxWarp prst="textCanUp">
              <a:avLst/>
            </a:prstTxWarp>
            <a:normAutofit/>
          </a:bodyPr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</a:rPr>
              <a:t>নিউক্লিওটাইডের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গঠন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419600" y="1600200"/>
            <a:ext cx="4267200" cy="4527551"/>
          </a:xfrm>
          <a:noFill/>
          <a:effectLst>
            <a:softEdge rad="12700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*</a:t>
            </a:r>
            <a:r>
              <a:rPr lang="en-US" sz="4000" dirty="0" err="1" smtClean="0">
                <a:solidFill>
                  <a:srgbClr val="002060"/>
                </a:solidFill>
              </a:rPr>
              <a:t>এক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অনু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নিউক্লিওসাইড</a:t>
            </a:r>
            <a:r>
              <a:rPr lang="en-US" sz="4000" dirty="0" smtClean="0">
                <a:solidFill>
                  <a:srgbClr val="002060"/>
                </a:solidFill>
              </a:rPr>
              <a:t>+ </a:t>
            </a:r>
            <a:r>
              <a:rPr lang="en-US" sz="4000" dirty="0" err="1" smtClean="0">
                <a:solidFill>
                  <a:srgbClr val="002060"/>
                </a:solidFill>
              </a:rPr>
              <a:t>ফসফোরিক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এসিড</a:t>
            </a:r>
            <a:r>
              <a:rPr lang="en-US" sz="4000" dirty="0" smtClean="0">
                <a:solidFill>
                  <a:srgbClr val="002060"/>
                </a:solidFill>
              </a:rPr>
              <a:t>=</a:t>
            </a:r>
            <a:r>
              <a:rPr lang="en-US" sz="4000" dirty="0" err="1" smtClean="0">
                <a:solidFill>
                  <a:srgbClr val="002060"/>
                </a:solidFill>
              </a:rPr>
              <a:t>মনোনিউক্লিওসাইড</a:t>
            </a:r>
            <a:endParaRPr lang="en-US" sz="40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4000" dirty="0">
                <a:solidFill>
                  <a:srgbClr val="FFFF00"/>
                </a:solidFill>
              </a:rPr>
              <a:t>*</a:t>
            </a:r>
            <a:r>
              <a:rPr lang="en-US" sz="4000" dirty="0" err="1">
                <a:solidFill>
                  <a:srgbClr val="C00000"/>
                </a:solidFill>
              </a:rPr>
              <a:t>এক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অনু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নিউক্লিওসাইডের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>
                <a:solidFill>
                  <a:srgbClr val="C00000"/>
                </a:solidFill>
              </a:rPr>
              <a:t>৫নং </a:t>
            </a:r>
            <a:r>
              <a:rPr lang="en-US" sz="4000" dirty="0" err="1">
                <a:solidFill>
                  <a:srgbClr val="C00000"/>
                </a:solidFill>
              </a:rPr>
              <a:t>কার্বনের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সাথে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ফসফোরিক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এসিড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যুক্ত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হয়ে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গঠন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করে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এক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অনু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নিউক্লিওটাইড</a:t>
            </a:r>
            <a:endParaRPr lang="en-US" sz="40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3289-2CC7-4A2F-883B-50AB3270DEBC}" type="datetime1">
              <a:rPr lang="en-US" smtClean="0"/>
              <a:t>10/28/2016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ABDUL MANNAN KHAN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3733800" cy="46482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9" name="TextBox 8"/>
          <p:cNvSpPr txBox="1"/>
          <p:nvPr/>
        </p:nvSpPr>
        <p:spPr>
          <a:xfrm>
            <a:off x="654873" y="17526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নিউক্লিওটাইড</a:t>
            </a:r>
            <a:endParaRPr lang="en-US" sz="32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71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2" name="push.wav"/>
          </p:stSnd>
        </p:sndAc>
      </p:transition>
    </mc:Choice>
    <mc:Fallback xmlns="">
      <p:transition spd="slow">
        <p:fade/>
        <p:sndAc>
          <p:stSnd>
            <p:snd r:embed="rId4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153418" y="6449097"/>
            <a:ext cx="2514600" cy="365125"/>
          </a:xfrm>
        </p:spPr>
        <p:txBody>
          <a:bodyPr/>
          <a:lstStyle/>
          <a:p>
            <a:fld id="{F9E9CFF7-A936-4D82-9A74-BE8387C96C32}" type="datetime1">
              <a:rPr lang="en-US" smtClean="0"/>
              <a:t>10/28/2016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90499" y="6492875"/>
            <a:ext cx="335280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76"/>
          <a:stretch/>
        </p:blipFill>
        <p:spPr>
          <a:xfrm>
            <a:off x="190499" y="4078224"/>
            <a:ext cx="8724902" cy="22781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00"/>
          <a:stretch/>
        </p:blipFill>
        <p:spPr>
          <a:xfrm>
            <a:off x="190499" y="1550221"/>
            <a:ext cx="8724902" cy="19549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0499" y="269374"/>
            <a:ext cx="8724901" cy="910664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বিভিন্ন</a:t>
            </a:r>
            <a:r>
              <a:rPr 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প্রকার</a:t>
            </a:r>
            <a:r>
              <a:rPr 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নিউক্লিওটাইড</a:t>
            </a:r>
            <a:endParaRPr 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030" y="4572000"/>
            <a:ext cx="430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057400" y="47244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191000" y="4419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57950" y="4572000"/>
            <a:ext cx="247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16" name="Bent Arrow 15"/>
          <p:cNvSpPr/>
          <p:nvPr/>
        </p:nvSpPr>
        <p:spPr>
          <a:xfrm>
            <a:off x="103030" y="4788932"/>
            <a:ext cx="87469" cy="46886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Bent Arrow 16"/>
          <p:cNvSpPr/>
          <p:nvPr/>
        </p:nvSpPr>
        <p:spPr>
          <a:xfrm>
            <a:off x="2057400" y="4997608"/>
            <a:ext cx="114300" cy="23443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Bent Arrow 17"/>
          <p:cNvSpPr/>
          <p:nvPr/>
        </p:nvSpPr>
        <p:spPr>
          <a:xfrm>
            <a:off x="4191000" y="4756666"/>
            <a:ext cx="123825" cy="468055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Bent Arrow 19"/>
          <p:cNvSpPr/>
          <p:nvPr/>
        </p:nvSpPr>
        <p:spPr>
          <a:xfrm>
            <a:off x="6581775" y="4788932"/>
            <a:ext cx="45719" cy="46886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72400" y="1702621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638800" y="1550221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3200400" y="1371600"/>
            <a:ext cx="15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219200" y="14478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146681"/>
      </p:ext>
    </p:extLst>
  </p:cSld>
  <p:clrMapOvr>
    <a:masterClrMapping/>
  </p:clrMapOvr>
  <p:transition spd="slow">
    <p:randomBar dir="vert"/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82000" cy="838200"/>
          </a:xfrm>
          <a:solidFill>
            <a:schemeClr val="bg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ChevronInverted">
              <a:avLst/>
            </a:prstTxWarp>
            <a:normAutofit fontScale="90000"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</a:rPr>
              <a:t>ডাইনিউক্লিওটাইডের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</a:rPr>
              <a:t>গঠন</a:t>
            </a:r>
            <a:endParaRPr lang="en-US" sz="6000" b="1" dirty="0">
              <a:solidFill>
                <a:srgbClr val="FF0000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7" t="47839" r="-6057" b="-22478"/>
          <a:stretch/>
        </p:blipFill>
        <p:spPr>
          <a:xfrm>
            <a:off x="457200" y="1406090"/>
            <a:ext cx="3810000" cy="4627504"/>
          </a:xfrm>
          <a:solidFill>
            <a:schemeClr val="accent1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419600" y="1388820"/>
            <a:ext cx="4267200" cy="4627505"/>
          </a:xfr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দুটি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নিউক্লিওটাইডের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উপরের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নিউক্লিওটাইডের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৩নং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কার্বনের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সাথে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নিচের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নিউক্লিওটাইডের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৫নং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কার্বনের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ফসফোরিক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এসিড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যুক্ত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হয়ে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গঠন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করে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ডাইনিউক্লিওটাইড</a:t>
            </a:r>
            <a:endParaRPr lang="en-US" sz="3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77F7-260F-46BA-AD2E-200BA1E1BE92}" type="datetime1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ABDUL MANNAN KHAN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18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09600" y="5155287"/>
            <a:ext cx="3352800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ডাইনিউক্লিওটাইড</a:t>
            </a:r>
            <a:endParaRPr lang="en-US" sz="32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1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voltage.wav"/>
          </p:stSnd>
        </p:sndAc>
      </p:transition>
    </mc:Choice>
    <mc:Fallback xmlns="">
      <p:transition spd="slow"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189908"/>
            <a:ext cx="8686800" cy="876892"/>
          </a:xfrm>
          <a:solidFill>
            <a:schemeClr val="bg2">
              <a:lumMod val="20000"/>
              <a:lumOff val="80000"/>
            </a:schemeClr>
          </a:solidFill>
        </p:spPr>
        <p:txBody>
          <a:bodyPr>
            <a:prstTxWarp prst="textChevron">
              <a:avLst/>
            </a:prstTxWarp>
            <a:noAutofit/>
          </a:bodyPr>
          <a:lstStyle/>
          <a:p>
            <a:pPr algn="ctr"/>
            <a:r>
              <a:rPr lang="en-US" sz="8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পলিনিউক্লিওটাইডের</a:t>
            </a: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গঠন</a:t>
            </a:r>
            <a:endParaRPr lang="en-U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1297917"/>
            <a:ext cx="3505199" cy="4857368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3922422" y="1267866"/>
            <a:ext cx="4992978" cy="4811332"/>
          </a:xfrm>
          <a:noFill/>
        </p:spPr>
        <p:txBody>
          <a:bodyPr>
            <a:no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অনেকগুলো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নিউক্লিওটাইড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৫’→৩’অনুমুখী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হয়ে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পরস্পর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ফসফো-ডাই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এস্টার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বন্ধনীর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মাধ্যমে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যুক্ত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হয়ে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একটি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লম্বা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রৈখিক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শৃংখল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সৃষ্টি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করে,তখন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তাকে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পলিনিউক্লিওটাইড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বলে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।</a:t>
            </a:r>
          </a:p>
          <a:p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DNA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অনুর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প্রতিটি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একক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হেলিক্স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একটি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পলিনিউক্লিওটাইড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চেইন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।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77F7-260F-46BA-AD2E-200BA1E1BE92}" type="datetime1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19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34465" y="2068020"/>
            <a:ext cx="800219" cy="27432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vert="vert" wrap="square" rtlCol="0">
            <a:spAutoFit/>
          </a:bodyPr>
          <a:lstStyle/>
          <a:p>
            <a:r>
              <a:rPr lang="en-US" sz="4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পলিনিউক্লিওটাইড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9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CFF7-A936-4D82-9A74-BE8387C96C32}" type="datetime1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85800" y="152401"/>
            <a:ext cx="8001000" cy="1143000"/>
          </a:xfrm>
          <a:prstGeom prst="rect">
            <a:avLst/>
          </a:prstGeom>
        </p:spPr>
        <p:txBody>
          <a:bodyPr anchor="ctr">
            <a:prstTxWarp prst="textCanDown">
              <a:avLst/>
            </a:prstTxWarp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en-US" sz="7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প্রতিষ্ঠান</a:t>
            </a:r>
            <a:r>
              <a:rPr lang="en-US" sz="7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 </a:t>
            </a:r>
            <a:r>
              <a:rPr lang="en-US" sz="7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পরিচিতি</a:t>
            </a:r>
            <a:r>
              <a:rPr lang="en-US" sz="7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endParaRPr lang="en-US" sz="7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7" name="Content Placeholder 3" descr="104296122.jp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465130"/>
            <a:ext cx="8153400" cy="4189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31750"/>
          </a:effectLst>
        </p:spPr>
      </p:pic>
      <p:sp>
        <p:nvSpPr>
          <p:cNvPr id="8" name="Rectangle 7"/>
          <p:cNvSpPr/>
          <p:nvPr/>
        </p:nvSpPr>
        <p:spPr>
          <a:xfrm>
            <a:off x="1600200" y="3429000"/>
            <a:ext cx="533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solidFill>
                  <a:srgbClr val="FFFF00"/>
                </a:solidFill>
              </a:rPr>
              <a:t>কচুয়া</a:t>
            </a:r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</a:rPr>
              <a:t>ডিগ্রী</a:t>
            </a:r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</a:rPr>
              <a:t>কলেজ</a:t>
            </a:r>
            <a:endParaRPr lang="en-US" sz="5400" b="1" dirty="0" smtClean="0">
              <a:solidFill>
                <a:srgbClr val="FFFF00"/>
              </a:solidFill>
            </a:endParaRPr>
          </a:p>
          <a:p>
            <a:r>
              <a:rPr lang="en-US" sz="5400" b="1" dirty="0" err="1" smtClean="0">
                <a:solidFill>
                  <a:srgbClr val="FFFF00"/>
                </a:solidFill>
              </a:rPr>
              <a:t>কচুয়া,বাগেরহাট</a:t>
            </a:r>
            <a:r>
              <a:rPr lang="en-US" sz="4400" b="1" dirty="0" smtClean="0">
                <a:solidFill>
                  <a:srgbClr val="FFFF00"/>
                </a:solidFill>
              </a:rPr>
              <a:t>।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39262" y="6167993"/>
            <a:ext cx="27382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ABDUL MANNAN KHAN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4939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01752" y="76199"/>
            <a:ext cx="8686800" cy="99060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prstTxWarp prst="textChevron">
              <a:avLst/>
            </a:prstTxWarp>
            <a:no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ডাবল</a:t>
            </a:r>
            <a:r>
              <a:rPr lang="en-US" sz="6000" b="1" dirty="0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হেলিক্স</a:t>
            </a:r>
            <a:r>
              <a:rPr lang="en-US" sz="6000" b="1" dirty="0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এর</a:t>
            </a:r>
            <a:r>
              <a:rPr lang="en-US" sz="6000" b="1" dirty="0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গঠন</a:t>
            </a:r>
            <a:endParaRPr lang="en-US" sz="6000" b="1" dirty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E49C4-0A0F-4432-945B-0FF40F88DF11}" type="datetime1">
              <a:rPr lang="en-US" smtClean="0"/>
              <a:t>10/28/2016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ABDUL MANNAN KHAN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52601"/>
            <a:ext cx="67818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384675"/>
      </p:ext>
    </p:extLst>
  </p:cSld>
  <p:clrMapOvr>
    <a:masterClrMapping/>
  </p:clrMapOvr>
  <p:transition spd="slow">
    <p:push dir="u"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458200" cy="1082675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>
            <a:prstTxWarp prst="textPlain">
              <a:avLst>
                <a:gd name="adj" fmla="val 49537"/>
              </a:avLst>
            </a:prstTxWarp>
            <a:noAutofit/>
          </a:bodyPr>
          <a:lstStyle/>
          <a:p>
            <a:pPr marL="0" indent="0" algn="ctr">
              <a:buNone/>
            </a:pPr>
            <a:r>
              <a:rPr lang="en-US" sz="2000" dirty="0" err="1" smtClean="0">
                <a:solidFill>
                  <a:srgbClr val="FF0000"/>
                </a:solidFill>
              </a:rPr>
              <a:t>একক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কাজ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828800"/>
            <a:ext cx="8382000" cy="4343400"/>
          </a:xfrm>
        </p:spPr>
        <p:txBody>
          <a:bodyPr/>
          <a:lstStyle/>
          <a:p>
            <a:pPr algn="l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7DA06-4306-4040-8138-1CEC820122D7}" type="datetime1">
              <a:rPr lang="en-US" smtClean="0"/>
              <a:t>10/28/2016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ABDUL MANNAN KHAN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21</a:t>
            </a:fld>
            <a:endParaRPr lang="en-US"/>
          </a:p>
        </p:txBody>
      </p:sp>
      <p:sp>
        <p:nvSpPr>
          <p:cNvPr id="8" name="Wave 7"/>
          <p:cNvSpPr/>
          <p:nvPr/>
        </p:nvSpPr>
        <p:spPr>
          <a:xfrm>
            <a:off x="393700" y="1644525"/>
            <a:ext cx="8229600" cy="914400"/>
          </a:xfrm>
          <a:prstGeom prst="wave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63500" dist="50800" dir="5400000" sx="98000" sy="98000" rotWithShape="0">
              <a:srgbClr val="000000">
                <a:alpha val="20000"/>
              </a:srgbClr>
            </a:outerShdw>
            <a:softEdge rad="31750"/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/>
              <a:t> * </a:t>
            </a:r>
            <a:r>
              <a:rPr lang="en-US" sz="4400" dirty="0" err="1" smtClean="0">
                <a:solidFill>
                  <a:srgbClr val="7030A0"/>
                </a:solidFill>
              </a:rPr>
              <a:t>নিউক্লিক</a:t>
            </a:r>
            <a:r>
              <a:rPr lang="en-US" sz="4400" dirty="0" smtClean="0">
                <a:solidFill>
                  <a:srgbClr val="7030A0"/>
                </a:solidFill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</a:rPr>
              <a:t>এসিড</a:t>
            </a:r>
            <a:r>
              <a:rPr lang="en-US" sz="4400" dirty="0" smtClean="0">
                <a:solidFill>
                  <a:srgbClr val="7030A0"/>
                </a:solidFill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</a:rPr>
              <a:t>কী</a:t>
            </a:r>
            <a:r>
              <a:rPr lang="en-US" sz="4400" dirty="0">
                <a:solidFill>
                  <a:srgbClr val="7030A0"/>
                </a:solidFill>
              </a:rPr>
              <a:t>?</a:t>
            </a:r>
          </a:p>
        </p:txBody>
      </p:sp>
      <p:sp>
        <p:nvSpPr>
          <p:cNvPr id="9" name="Wave 8"/>
          <p:cNvSpPr/>
          <p:nvPr/>
        </p:nvSpPr>
        <p:spPr>
          <a:xfrm>
            <a:off x="381000" y="2514600"/>
            <a:ext cx="8229600" cy="876300"/>
          </a:xfrm>
          <a:prstGeom prst="wave">
            <a:avLst>
              <a:gd name="adj1" fmla="val 12500"/>
              <a:gd name="adj2" fmla="val -1235"/>
            </a:avLst>
          </a:prstGeom>
          <a:solidFill>
            <a:srgbClr val="FFFF0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/>
              <a:t>*</a:t>
            </a:r>
            <a:r>
              <a:rPr lang="en-US" sz="4400" dirty="0" err="1" smtClean="0">
                <a:solidFill>
                  <a:srgbClr val="FF0000"/>
                </a:solidFill>
              </a:rPr>
              <a:t>নিউক্লিক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এসিডের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উপাদান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গুলো</a:t>
            </a:r>
            <a:r>
              <a:rPr lang="en-US" sz="4400" dirty="0" smtClean="0">
                <a:solidFill>
                  <a:srgbClr val="FF0000"/>
                </a:solidFill>
              </a:rPr>
              <a:t>  </a:t>
            </a:r>
            <a:r>
              <a:rPr lang="en-US" sz="4400" dirty="0" err="1" smtClean="0">
                <a:solidFill>
                  <a:srgbClr val="FF0000"/>
                </a:solidFill>
              </a:rPr>
              <a:t>কী</a:t>
            </a:r>
            <a:r>
              <a:rPr lang="en-US" sz="4400" dirty="0" smtClean="0">
                <a:solidFill>
                  <a:srgbClr val="FF0000"/>
                </a:solidFill>
              </a:rPr>
              <a:t>, </a:t>
            </a:r>
            <a:r>
              <a:rPr lang="en-US" sz="4400" dirty="0" err="1" smtClean="0">
                <a:solidFill>
                  <a:srgbClr val="FF0000"/>
                </a:solidFill>
              </a:rPr>
              <a:t>কী</a:t>
            </a:r>
            <a:r>
              <a:rPr lang="en-US" sz="4400" dirty="0" smtClean="0">
                <a:solidFill>
                  <a:srgbClr val="FF0000"/>
                </a:solidFill>
              </a:rPr>
              <a:t>?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0" name="Wave 9"/>
          <p:cNvSpPr/>
          <p:nvPr/>
        </p:nvSpPr>
        <p:spPr>
          <a:xfrm>
            <a:off x="419100" y="3346325"/>
            <a:ext cx="4597400" cy="901700"/>
          </a:xfrm>
          <a:prstGeom prst="wave">
            <a:avLst>
              <a:gd name="adj1" fmla="val 12500"/>
              <a:gd name="adj2" fmla="val -618"/>
            </a:avLst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smtClean="0"/>
              <a:t>*</a:t>
            </a:r>
            <a:r>
              <a:rPr lang="en-US" sz="6000" dirty="0" err="1" smtClean="0">
                <a:solidFill>
                  <a:srgbClr val="C00000"/>
                </a:solidFill>
              </a:rPr>
              <a:t>কোনটির</a:t>
            </a:r>
            <a:r>
              <a:rPr lang="en-US" sz="6000" dirty="0" smtClean="0">
                <a:solidFill>
                  <a:srgbClr val="C00000"/>
                </a:solidFill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</a:rPr>
              <a:t>কি</a:t>
            </a:r>
            <a:r>
              <a:rPr lang="en-US" sz="6000" dirty="0" smtClean="0">
                <a:solidFill>
                  <a:srgbClr val="C00000"/>
                </a:solidFill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</a:rPr>
              <a:t>নাম</a:t>
            </a:r>
            <a:r>
              <a:rPr lang="en-US" sz="6000" dirty="0" smtClean="0">
                <a:solidFill>
                  <a:srgbClr val="C00000"/>
                </a:solidFill>
              </a:rPr>
              <a:t>?</a:t>
            </a:r>
            <a:endParaRPr lang="en-US" sz="6000" dirty="0">
              <a:solidFill>
                <a:srgbClr val="C00000"/>
              </a:solidFill>
            </a:endParaRPr>
          </a:p>
        </p:txBody>
      </p:sp>
      <p:pic>
        <p:nvPicPr>
          <p:cNvPr id="11" name="Content Placeholder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5054600" y="3197101"/>
            <a:ext cx="1409700" cy="1244724"/>
          </a:xfrm>
          <a:prstGeom prst="rect">
            <a:avLst/>
          </a:prstGeom>
        </p:spPr>
      </p:pic>
      <p:sp>
        <p:nvSpPr>
          <p:cNvPr id="14" name="Wave 13"/>
          <p:cNvSpPr/>
          <p:nvPr/>
        </p:nvSpPr>
        <p:spPr>
          <a:xfrm>
            <a:off x="431800" y="4470400"/>
            <a:ext cx="8191500" cy="914400"/>
          </a:xfrm>
          <a:prstGeom prst="wave">
            <a:avLst/>
          </a:prstGeom>
          <a:solidFill>
            <a:srgbClr val="00B0F0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/>
              <a:t>*</a:t>
            </a:r>
            <a:r>
              <a:rPr lang="en-US" sz="4800" dirty="0" err="1" smtClean="0"/>
              <a:t>এক</a:t>
            </a:r>
            <a:r>
              <a:rPr lang="en-US" sz="4800" dirty="0" smtClean="0"/>
              <a:t> </a:t>
            </a:r>
            <a:r>
              <a:rPr lang="en-US" sz="4800" dirty="0" err="1" smtClean="0"/>
              <a:t>অনু</a:t>
            </a:r>
            <a:r>
              <a:rPr lang="en-US" sz="4800" dirty="0" smtClean="0"/>
              <a:t> </a:t>
            </a:r>
            <a:r>
              <a:rPr lang="en-US" sz="4800" dirty="0" err="1" smtClean="0"/>
              <a:t>নিউক্লিওসাইড</a:t>
            </a:r>
            <a:r>
              <a:rPr lang="en-US" sz="4800" dirty="0" smtClean="0"/>
              <a:t> </a:t>
            </a:r>
            <a:r>
              <a:rPr lang="en-US" sz="4800" dirty="0" err="1" smtClean="0"/>
              <a:t>কীভাবে</a:t>
            </a:r>
            <a:r>
              <a:rPr lang="en-US" sz="4800" dirty="0" smtClean="0"/>
              <a:t> </a:t>
            </a:r>
            <a:r>
              <a:rPr lang="en-US" sz="4800" dirty="0" err="1" smtClean="0"/>
              <a:t>গঠিত</a:t>
            </a:r>
            <a:r>
              <a:rPr lang="en-US" sz="4800" dirty="0" smtClean="0"/>
              <a:t> </a:t>
            </a:r>
            <a:r>
              <a:rPr lang="en-US" sz="4800" dirty="0" err="1" smtClean="0"/>
              <a:t>হয়</a:t>
            </a:r>
            <a:r>
              <a:rPr lang="en-US" sz="4800" dirty="0" smtClean="0"/>
              <a:t>?</a:t>
            </a:r>
            <a:endParaRPr lang="en-US" sz="4800" dirty="0"/>
          </a:p>
        </p:txBody>
      </p:sp>
      <p:pic>
        <p:nvPicPr>
          <p:cNvPr id="15" name="Content Placeholder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17"/>
          <a:stretch/>
        </p:blipFill>
        <p:spPr>
          <a:xfrm>
            <a:off x="6845300" y="3127250"/>
            <a:ext cx="1536700" cy="1384425"/>
          </a:xfrm>
          <a:prstGeom prst="rect">
            <a:avLst/>
          </a:prstGeom>
        </p:spPr>
      </p:pic>
      <p:sp>
        <p:nvSpPr>
          <p:cNvPr id="16" name="Wave 15"/>
          <p:cNvSpPr/>
          <p:nvPr/>
        </p:nvSpPr>
        <p:spPr>
          <a:xfrm>
            <a:off x="431800" y="5384800"/>
            <a:ext cx="8178800" cy="914400"/>
          </a:xfrm>
          <a:prstGeom prst="wave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*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</a:rPr>
              <a:t>এক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</a:rPr>
              <a:t>অনু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4">
                    <a:lumMod val="50000"/>
                  </a:schemeClr>
                </a:solidFill>
              </a:rPr>
              <a:t>নিউক্লিওটাইড</a:t>
            </a:r>
            <a:r>
              <a:rPr lang="en-US" sz="4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</a:rPr>
              <a:t>কীভাবে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</a:rPr>
              <a:t>গঠিত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</a:rPr>
              <a:t>হয়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3633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bomb.wav"/>
          </p:stSnd>
        </p:sndAc>
      </p:transition>
    </mc:Choice>
    <mc:Fallback xmlns="">
      <p:transition spd="slow">
        <p:sndAc>
          <p:stSnd>
            <p:snd r:embed="rId5" name="bomb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4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990600"/>
          </a:xfrm>
          <a:solidFill>
            <a:srgbClr val="FFFF00"/>
          </a:solidFill>
          <a:effectLst>
            <a:softEdge rad="12700"/>
          </a:effectLst>
        </p:spPr>
        <p:txBody>
          <a:bodyPr>
            <a:prstTxWarp prst="textChevron">
              <a:avLst/>
            </a:prstTxWarp>
            <a:normAutofit fontScale="90000"/>
          </a:bodyPr>
          <a:lstStyle/>
          <a:p>
            <a:pPr algn="ctr"/>
            <a:r>
              <a:rPr lang="en-US" sz="6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1676401"/>
            <a:ext cx="8686800" cy="4495800"/>
          </a:xfr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" indent="0">
              <a:buNone/>
            </a:pPr>
            <a:r>
              <a:rPr lang="en-US" sz="3600" dirty="0" smtClean="0">
                <a:solidFill>
                  <a:srgbClr val="C00000"/>
                </a:solidFill>
              </a:rPr>
              <a:t>*</a:t>
            </a:r>
            <a:r>
              <a:rPr lang="en-US" sz="3600" dirty="0" err="1" smtClean="0">
                <a:solidFill>
                  <a:srgbClr val="C00000"/>
                </a:solidFill>
              </a:rPr>
              <a:t>একটি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নিউক্লিওটাইড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কীভাবে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গঠিত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হয়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তা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হোয়াইট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বোর্ডে</a:t>
            </a:r>
            <a:r>
              <a:rPr lang="en-US" sz="3600" dirty="0" smtClean="0">
                <a:solidFill>
                  <a:srgbClr val="C00000"/>
                </a:solidFill>
              </a:rPr>
              <a:t>     </a:t>
            </a:r>
            <a:r>
              <a:rPr lang="en-US" sz="3600" dirty="0" err="1" smtClean="0">
                <a:solidFill>
                  <a:srgbClr val="C00000"/>
                </a:solidFill>
              </a:rPr>
              <a:t>দেখাও</a:t>
            </a:r>
            <a:r>
              <a:rPr lang="en-US" sz="3600" dirty="0" smtClean="0">
                <a:solidFill>
                  <a:srgbClr val="C00000"/>
                </a:solidFill>
              </a:rPr>
              <a:t>।</a:t>
            </a:r>
          </a:p>
          <a:p>
            <a:pPr marL="45720" indent="0">
              <a:buNone/>
            </a:pPr>
            <a:r>
              <a:rPr lang="en-US" sz="3600" dirty="0" smtClean="0">
                <a:solidFill>
                  <a:srgbClr val="00B050"/>
                </a:solidFill>
              </a:rPr>
              <a:t>*</a:t>
            </a:r>
            <a:r>
              <a:rPr lang="en-US" sz="3600" dirty="0" err="1" smtClean="0">
                <a:solidFill>
                  <a:srgbClr val="00B050"/>
                </a:solidFill>
              </a:rPr>
              <a:t>ডাই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নিউক্লিওটাইড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কীভাবে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গঠিত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হয়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তা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হোয়াইট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বোর্ডে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দেখাও</a:t>
            </a:r>
            <a:r>
              <a:rPr lang="en-US" sz="3600" dirty="0" smtClean="0">
                <a:solidFill>
                  <a:srgbClr val="00B050"/>
                </a:solidFill>
              </a:rPr>
              <a:t>।</a:t>
            </a:r>
          </a:p>
          <a:p>
            <a:pPr marL="45720" indent="0">
              <a:buNone/>
            </a:pPr>
            <a:r>
              <a:rPr lang="en-US" sz="3600" dirty="0" smtClean="0">
                <a:solidFill>
                  <a:srgbClr val="C00000"/>
                </a:solidFill>
              </a:rPr>
              <a:t>*</a:t>
            </a:r>
            <a:r>
              <a:rPr lang="en-US" sz="3600" dirty="0" err="1" smtClean="0">
                <a:solidFill>
                  <a:srgbClr val="C00000"/>
                </a:solidFill>
              </a:rPr>
              <a:t>পলি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নিউক্লিওটাইড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কীভাবে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গঠিত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হয়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তা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হোয়াইট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বোর্ডে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দেখাও</a:t>
            </a:r>
            <a:r>
              <a:rPr lang="en-US" sz="3600" dirty="0" smtClean="0">
                <a:solidFill>
                  <a:srgbClr val="C00000"/>
                </a:solidFill>
              </a:rPr>
              <a:t>।</a:t>
            </a:r>
          </a:p>
          <a:p>
            <a:pPr marL="45720" indent="0">
              <a:buNone/>
            </a:pPr>
            <a:r>
              <a:rPr lang="en-US" sz="3600" dirty="0" smtClean="0">
                <a:solidFill>
                  <a:srgbClr val="0070C0"/>
                </a:solidFill>
              </a:rPr>
              <a:t>*</a:t>
            </a:r>
            <a:r>
              <a:rPr lang="en-US" sz="3600" dirty="0" err="1" smtClean="0">
                <a:solidFill>
                  <a:srgbClr val="0070C0"/>
                </a:solidFill>
              </a:rPr>
              <a:t>একক</a:t>
            </a:r>
            <a:r>
              <a:rPr lang="en-US" sz="3600" dirty="0" smtClean="0">
                <a:solidFill>
                  <a:srgbClr val="0070C0"/>
                </a:solidFill>
              </a:rPr>
              <a:t>/</a:t>
            </a:r>
            <a:r>
              <a:rPr lang="en-US" sz="3600" dirty="0" err="1" smtClean="0">
                <a:solidFill>
                  <a:srgbClr val="0070C0"/>
                </a:solidFill>
              </a:rPr>
              <a:t>ডাবল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হেলিক্স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কীভাবে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গঠিত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হয়</a:t>
            </a:r>
            <a:r>
              <a:rPr lang="en-US" sz="3600" dirty="0" smtClean="0">
                <a:solidFill>
                  <a:srgbClr val="0070C0"/>
                </a:solidFill>
              </a:rPr>
              <a:t>।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3289-2CC7-4A2F-883B-50AB3270DEBC}" type="datetime1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5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1584873"/>
            <a:ext cx="8610599" cy="43134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283345"/>
            <a:ext cx="1828800" cy="13993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766" y="3863841"/>
            <a:ext cx="2047875" cy="22383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52401"/>
            <a:ext cx="8686800" cy="1066800"/>
          </a:xfrm>
        </p:spPr>
        <p:txBody>
          <a:bodyPr>
            <a:prstTxWarp prst="textCanUp">
              <a:avLst/>
            </a:prstTxWarp>
            <a:noAutofit/>
          </a:bodyPr>
          <a:lstStyle/>
          <a:p>
            <a:pPr algn="ctr"/>
            <a:r>
              <a:rPr lang="en-US" sz="8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মুল্যায়ন</a:t>
            </a:r>
            <a:endParaRPr lang="en-US" sz="8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458200" cy="4206875"/>
          </a:xfrm>
        </p:spPr>
        <p:txBody>
          <a:bodyPr>
            <a:scene3d>
              <a:camera prst="isometricOffAxis1Right"/>
              <a:lightRig rig="threePt" dir="t"/>
            </a:scene3d>
          </a:bodyPr>
          <a:lstStyle/>
          <a:p>
            <a:pPr marL="0" indent="0">
              <a:buNone/>
            </a:pPr>
            <a:endParaRPr lang="en-US" sz="66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en-US" sz="6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লেখঃ</a:t>
            </a:r>
            <a:endParaRPr lang="en-US" sz="66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              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    </a:t>
            </a:r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1.DNA 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RNA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               </a:t>
            </a:r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2.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রাইবোজ ও </a:t>
            </a:r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ডিঅক্সিরাইবোজ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3289-2CC7-4A2F-883B-50AB3270DEBC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ABDUL MANNAN KHAN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50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oin.wav"/>
          </p:stSnd>
        </p:sndAc>
      </p:transition>
    </mc:Choice>
    <mc:Fallback xmlns="">
      <p:transition spd="slow">
        <p:fade/>
        <p:sndAc>
          <p:stSnd>
            <p:snd r:embed="rId6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r="9690" b="14539"/>
          <a:stretch/>
        </p:blipFill>
        <p:spPr>
          <a:xfrm>
            <a:off x="6664250" y="1175185"/>
            <a:ext cx="1981200" cy="144894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8" r="11281"/>
          <a:stretch/>
        </p:blipFill>
        <p:spPr>
          <a:xfrm>
            <a:off x="252366" y="1206920"/>
            <a:ext cx="2209800" cy="155257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CFF7-A936-4D82-9A74-BE8387C96C32}" type="datetime1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ABDUL MANNAN KHAN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24</a:t>
            </a:fld>
            <a:endParaRPr lang="en-US"/>
          </a:p>
        </p:txBody>
      </p:sp>
      <p:sp>
        <p:nvSpPr>
          <p:cNvPr id="5" name="Date Placeholder 3"/>
          <p:cNvSpPr txBox="1">
            <a:spLocks/>
          </p:cNvSpPr>
          <p:nvPr/>
        </p:nvSpPr>
        <p:spPr>
          <a:xfrm>
            <a:off x="645976" y="6130275"/>
            <a:ext cx="1897051" cy="3533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A123289-2CC7-4A2F-883B-50AB3270DEBC}" type="datetime1">
              <a:rPr lang="en-US" smtClean="0"/>
              <a:pPr/>
              <a:t>10/28/2016</a:t>
            </a:fld>
            <a:endParaRPr lang="en-US"/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6475276" y="6130275"/>
            <a:ext cx="1897051" cy="3533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22DDB-A34D-4F94-B89A-C3E3D9B7B6E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Smiley Face 6"/>
          <p:cNvSpPr/>
          <p:nvPr/>
        </p:nvSpPr>
        <p:spPr>
          <a:xfrm>
            <a:off x="1219201" y="1899658"/>
            <a:ext cx="6629400" cy="3992770"/>
          </a:xfrm>
          <a:prstGeom prst="smileyFac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en-US" sz="2400" dirty="0" smtClean="0">
              <a:solidFill>
                <a:srgbClr val="C00000"/>
              </a:solidFill>
            </a:endParaRPr>
          </a:p>
          <a:p>
            <a:pPr algn="ctr"/>
            <a:r>
              <a:rPr lang="en-US" sz="7200" dirty="0" err="1" smtClean="0">
                <a:solidFill>
                  <a:srgbClr val="C00000"/>
                </a:solidFill>
              </a:rPr>
              <a:t>চিত্র</a:t>
            </a:r>
            <a:r>
              <a:rPr lang="en-US" sz="7200" dirty="0" smtClean="0">
                <a:solidFill>
                  <a:srgbClr val="C00000"/>
                </a:solidFill>
              </a:rPr>
              <a:t> </a:t>
            </a:r>
            <a:r>
              <a:rPr lang="en-US" sz="7200" dirty="0" err="1">
                <a:solidFill>
                  <a:srgbClr val="C00000"/>
                </a:solidFill>
              </a:rPr>
              <a:t>অংকনঃ</a:t>
            </a:r>
            <a:endParaRPr lang="en-US" sz="7200" dirty="0">
              <a:solidFill>
                <a:srgbClr val="C00000"/>
              </a:solidFill>
            </a:endParaRPr>
          </a:p>
          <a:p>
            <a:pPr algn="ctr"/>
            <a:endParaRPr lang="en-US" sz="4000" dirty="0" smtClean="0">
              <a:solidFill>
                <a:srgbClr val="002060"/>
              </a:solidFill>
            </a:endParaRPr>
          </a:p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১</a:t>
            </a:r>
            <a:r>
              <a:rPr lang="en-US" sz="4400" dirty="0">
                <a:solidFill>
                  <a:srgbClr val="FF0000"/>
                </a:solidFill>
              </a:rPr>
              <a:t>।DNA </a:t>
            </a:r>
            <a:r>
              <a:rPr lang="en-US" sz="4400" dirty="0" err="1">
                <a:solidFill>
                  <a:srgbClr val="FF0000"/>
                </a:solidFill>
              </a:rPr>
              <a:t>ডাবল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হেলিক্স</a:t>
            </a:r>
            <a:r>
              <a:rPr lang="en-US" sz="4400" dirty="0">
                <a:solidFill>
                  <a:srgbClr val="FF0000"/>
                </a:solidFill>
              </a:rPr>
              <a:t>(</a:t>
            </a:r>
            <a:r>
              <a:rPr lang="en-US" sz="4400" dirty="0" err="1">
                <a:solidFill>
                  <a:srgbClr val="FF0000"/>
                </a:solidFill>
              </a:rPr>
              <a:t>ওয়াটসন&amp;ক্রেইক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মডেল</a:t>
            </a:r>
            <a:r>
              <a:rPr lang="en-US" sz="4400" dirty="0">
                <a:solidFill>
                  <a:srgbClr val="FF0000"/>
                </a:solidFill>
              </a:rPr>
              <a:t>)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২। DNA </a:t>
            </a:r>
            <a:r>
              <a:rPr lang="en-US" sz="4400" dirty="0" err="1">
                <a:solidFill>
                  <a:srgbClr val="FF0000"/>
                </a:solidFill>
              </a:rPr>
              <a:t>অনুর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একাংশ</a:t>
            </a:r>
            <a:r>
              <a:rPr lang="en-US" sz="4400" dirty="0">
                <a:solidFill>
                  <a:srgbClr val="FF0000"/>
                </a:solidFill>
              </a:rPr>
              <a:t>(</a:t>
            </a:r>
            <a:r>
              <a:rPr lang="en-US" sz="4400" dirty="0" err="1">
                <a:solidFill>
                  <a:srgbClr val="FF0000"/>
                </a:solidFill>
              </a:rPr>
              <a:t>সরলীকৃত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  <a:endParaRPr lang="en-US" sz="4400" dirty="0">
              <a:solidFill>
                <a:srgbClr val="FF0000"/>
              </a:solidFill>
            </a:endParaRPr>
          </a:p>
          <a:p>
            <a:pPr algn="ctr"/>
            <a:endParaRPr lang="en-US" sz="3200" dirty="0">
              <a:solidFill>
                <a:srgbClr val="002060"/>
              </a:solidFill>
            </a:endParaRPr>
          </a:p>
          <a:p>
            <a:pPr algn="ctr"/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8" name="Up Arrow 7"/>
          <p:cNvSpPr/>
          <p:nvPr/>
        </p:nvSpPr>
        <p:spPr>
          <a:xfrm>
            <a:off x="264172" y="161919"/>
            <a:ext cx="8498827" cy="1363366"/>
          </a:xfrm>
          <a:prstGeom prst="upArrow">
            <a:avLst>
              <a:gd name="adj1" fmla="val 50000"/>
              <a:gd name="adj2" fmla="val 71586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>
                <a:gd name="adj" fmla="val 49368"/>
              </a:avLst>
            </a:prstTxWarp>
          </a:bodyPr>
          <a:lstStyle/>
          <a:p>
            <a:pPr algn="ctr"/>
            <a:r>
              <a:rPr lang="en-US" sz="700" dirty="0" err="1" smtClean="0">
                <a:solidFill>
                  <a:srgbClr val="FF0000"/>
                </a:solidFill>
              </a:rPr>
              <a:t>বাড়ির</a:t>
            </a:r>
            <a:r>
              <a:rPr lang="en-US" sz="700" dirty="0" smtClean="0">
                <a:solidFill>
                  <a:srgbClr val="FF0000"/>
                </a:solidFill>
              </a:rPr>
              <a:t> </a:t>
            </a:r>
            <a:r>
              <a:rPr lang="en-US" sz="700" dirty="0" err="1" smtClean="0">
                <a:solidFill>
                  <a:srgbClr val="FF0000"/>
                </a:solidFill>
              </a:rPr>
              <a:t>কাজ</a:t>
            </a:r>
            <a:endParaRPr lang="en-US" sz="700" dirty="0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3217726" y="3499507"/>
            <a:ext cx="140522" cy="737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960926" y="3489981"/>
            <a:ext cx="158088" cy="673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06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CFF7-A936-4D82-9A74-BE8387C96C32}" type="datetime1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 smtClean="0"/>
              <a:t>ABDUL MANNAN KHAN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381000"/>
            <a:ext cx="8134350" cy="5715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412" y="451854"/>
            <a:ext cx="2395538" cy="278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3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CFF7-A936-4D82-9A74-BE8387C96C32}" type="datetime1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ABDUL MANNAN KHAN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4800" y="104574"/>
            <a:ext cx="8668032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যাদের</a:t>
            </a:r>
            <a:r>
              <a:rPr lang="en-US" sz="5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5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কৃতজ্ঞ</a:t>
            </a:r>
            <a:r>
              <a:rPr lang="en-US" sz="5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1194555"/>
            <a:ext cx="47852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পরিচালক</a:t>
            </a:r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sz="3200" b="1" dirty="0" err="1">
                <a:solidFill>
                  <a:srgbClr val="FF0000"/>
                </a:solidFill>
              </a:rPr>
              <a:t>প্রফেসর</a:t>
            </a:r>
            <a:r>
              <a:rPr lang="en-US" sz="3200" b="1" dirty="0">
                <a:solidFill>
                  <a:srgbClr val="FF0000"/>
                </a:solidFill>
              </a:rPr>
              <a:t>  </a:t>
            </a:r>
            <a:r>
              <a:rPr lang="en-US" sz="3200" b="1" dirty="0" err="1">
                <a:solidFill>
                  <a:srgbClr val="FF0000"/>
                </a:solidFill>
              </a:rPr>
              <a:t>মোঃ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লিয়াকত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হোসেন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8600" y="2323886"/>
            <a:ext cx="3124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</a:rPr>
              <a:t>অতিরিক্ত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</a:rPr>
              <a:t>পরিচালক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</a:rPr>
              <a:t>জনাব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</a:rPr>
              <a:t>মানজার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</a:rPr>
              <a:t>আলম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2289583"/>
            <a:ext cx="4495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9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উপপরিচালক</a:t>
            </a:r>
            <a:endParaRPr lang="en-US" sz="29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9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</a:t>
            </a:r>
            <a:r>
              <a:rPr lang="en-US" sz="29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29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</a:t>
            </a:r>
            <a:r>
              <a:rPr lang="en-US" sz="29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এইচ</a:t>
            </a:r>
            <a:r>
              <a:rPr lang="en-US" sz="29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আলী</a:t>
            </a:r>
            <a:r>
              <a:rPr lang="en-US" sz="29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29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9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রেজা</a:t>
            </a:r>
            <a:endParaRPr lang="en-US" sz="29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15398" y="1269843"/>
            <a:ext cx="38674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উপপরিচালক</a:t>
            </a:r>
            <a:r>
              <a:rPr lang="en-US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b="1" dirty="0" smtClean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</a:t>
            </a:r>
            <a:r>
              <a:rPr lang="en-US" sz="2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ডঃ</a:t>
            </a:r>
            <a:r>
              <a:rPr lang="en-US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শেখ</a:t>
            </a:r>
            <a:r>
              <a:rPr lang="en-US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মোহতাশামুল</a:t>
            </a:r>
            <a:r>
              <a:rPr lang="en-US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হক</a:t>
            </a:r>
            <a:r>
              <a:rPr lang="en-US" sz="2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03244" y="3313878"/>
            <a:ext cx="27795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পরিচালক</a:t>
            </a:r>
          </a:p>
          <a:p>
            <a:r>
              <a:rPr lang="en-US" sz="32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</a:t>
            </a:r>
            <a:r>
              <a:rPr lang="en-US" sz="32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শামিমা</a:t>
            </a:r>
            <a:r>
              <a:rPr lang="en-US" sz="32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আখতার</a:t>
            </a:r>
            <a:endParaRPr lang="en-US" sz="32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4942045"/>
            <a:ext cx="29510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পরিচালক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শেখ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আঃ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সালাম</a:t>
            </a:r>
            <a:endParaRPr lang="en-US" sz="3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3555" y="3418914"/>
            <a:ext cx="2286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32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পরিচালক</a:t>
            </a:r>
            <a:r>
              <a:rPr lang="en-US" sz="32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bn-BD" sz="32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ফারজানা কবির</a:t>
            </a:r>
            <a:endParaRPr lang="en-US" sz="32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60485" y="5055539"/>
            <a:ext cx="34523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পরিচালক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সমী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sz="3200" dirty="0" smtClean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কুমার মুখার্জী</a:t>
            </a:r>
            <a:endParaRPr lang="en-US" sz="3200" dirty="0"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812860" y="3060301"/>
            <a:ext cx="2891320" cy="305948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26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677" y="1601809"/>
            <a:ext cx="3636646" cy="32733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5" t="499"/>
          <a:stretch/>
        </p:blipFill>
        <p:spPr>
          <a:xfrm>
            <a:off x="171449" y="1447799"/>
            <a:ext cx="3333751" cy="4724402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88861"/>
            <a:ext cx="7467600" cy="711242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6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5486399" y="1447799"/>
            <a:ext cx="3505201" cy="3581401"/>
          </a:xfrm>
          <a:noFill/>
        </p:spPr>
        <p:txBody>
          <a:bodyPr>
            <a:noAutofit/>
          </a:bodyPr>
          <a:lstStyle/>
          <a:p>
            <a:pPr indent="0" algn="ctr">
              <a:buNone/>
            </a:pPr>
            <a:r>
              <a:rPr lang="en-US" sz="4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আঃ</a:t>
            </a:r>
            <a:r>
              <a:rPr lang="en-US" sz="4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মান্নান</a:t>
            </a:r>
            <a:r>
              <a:rPr lang="en-US" sz="4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খান</a:t>
            </a:r>
            <a:endParaRPr lang="en-US" sz="4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indent="0" algn="ctr">
              <a:buNone/>
            </a:pPr>
            <a:r>
              <a:rPr lang="en-US" sz="40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endParaRPr lang="en-US" sz="40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indent="0" algn="ctr">
              <a:buNone/>
            </a:pP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জীববিজ্ঞান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endParaRPr lang="en-US" sz="40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indent="0" algn="ctr">
              <a:buNone/>
            </a:pP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কচুয়া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ডিগ্রী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কলেজ</a:t>
            </a:r>
            <a:endParaRPr lang="en-US" sz="4000" b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indent="0" algn="ctr">
              <a:buNone/>
            </a:pP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কচুয়া,বাগেরহাট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07802" y="5807075"/>
            <a:ext cx="1200463" cy="365125"/>
          </a:xfrm>
        </p:spPr>
        <p:txBody>
          <a:bodyPr/>
          <a:lstStyle/>
          <a:p>
            <a:fld id="{957177F7-260F-46BA-AD2E-200BA1E1BE92}" type="datetime1">
              <a:rPr lang="en-US" smtClean="0"/>
              <a:t>10/28/2016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5128430"/>
            <a:ext cx="6553200" cy="549276"/>
          </a:xfrm>
        </p:spPr>
        <p:txBody>
          <a:bodyPr/>
          <a:lstStyle/>
          <a:p>
            <a:pPr indent="0" algn="ctr">
              <a:buNone/>
            </a:pP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gmail:mannankc53@gmail.com</a:t>
            </a:r>
            <a:endParaRPr lang="en-US" sz="4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85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2" name="drumroll.wav"/>
          </p:stSnd>
        </p:sndAc>
      </p:transition>
    </mc:Choice>
    <mc:Fallback xmlns="">
      <p:transition spd="slow">
        <p:dissolve/>
        <p:sndAc>
          <p:stSnd>
            <p:snd r:embed="rId6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970523"/>
            <a:ext cx="2209800" cy="2732372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082" y="3432396"/>
            <a:ext cx="1937436" cy="16347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1" y="1395150"/>
            <a:ext cx="2438400" cy="1905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01" y="890919"/>
            <a:ext cx="3771900" cy="217177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150916"/>
            <a:ext cx="6667500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7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7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0" y="2575572"/>
            <a:ext cx="5029199" cy="2594634"/>
          </a:xfrm>
          <a:noFill/>
          <a:effectLst>
            <a:softEdge rad="635000"/>
          </a:effectLst>
        </p:spPr>
        <p:txBody>
          <a:bodyPr>
            <a:normAutofit fontScale="25000" lnSpcReduction="20000"/>
          </a:bodyPr>
          <a:lstStyle/>
          <a:p>
            <a:pPr algn="ctr"/>
            <a:endParaRPr lang="en-US" sz="36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9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*</a:t>
            </a:r>
            <a:r>
              <a:rPr lang="en-US" sz="9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9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9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শ্রেনি</a:t>
            </a:r>
            <a:endParaRPr lang="en-US" sz="98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98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বিষয়ঃজীববিজ্ঞান</a:t>
            </a:r>
            <a:r>
              <a:rPr lang="en-US" sz="9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১ম </a:t>
            </a:r>
            <a:r>
              <a:rPr lang="en-US" sz="98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9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9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98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9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98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r>
              <a:rPr lang="en-US" sz="9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98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অধ্যায়ঃপ্রথম</a:t>
            </a:r>
            <a:endParaRPr lang="en-US" sz="98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9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তারিখঃ২৯/১২/২০১৫</a:t>
            </a:r>
          </a:p>
          <a:p>
            <a:pPr algn="ctr"/>
            <a:r>
              <a:rPr lang="en-US" sz="9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সময়ঃ-৪৫মিনিট</a:t>
            </a:r>
            <a:endParaRPr lang="en-US" sz="9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77000" y="63321"/>
            <a:ext cx="2514600" cy="288925"/>
          </a:xfrm>
        </p:spPr>
        <p:txBody>
          <a:bodyPr/>
          <a:lstStyle/>
          <a:p>
            <a:fld id="{A677DA06-4306-4040-8138-1CEC820122D7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1515" y="5821666"/>
            <a:ext cx="7074794" cy="609601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44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gmail</a:t>
            </a:r>
            <a:r>
              <a:rPr lang="en-US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: mannankc53@gmail.com</a:t>
            </a:r>
            <a:endParaRPr lang="en-US" sz="54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5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" y="3575405"/>
            <a:ext cx="2209799" cy="1733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54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CFF7-A936-4D82-9A74-BE8387C96C32}" type="datetime1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ABDUL MANNAN KHAN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0865" y="76200"/>
            <a:ext cx="8686799" cy="1107996"/>
          </a:xfrm>
          <a:prstGeom prst="rect">
            <a:avLst/>
          </a:prstGeom>
        </p:spPr>
        <p:txBody>
          <a:bodyPr wrap="square" anchor="ctr">
            <a:prstTxWarp prst="textCanDown">
              <a:avLst/>
            </a:prstTxWarp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পর্যবেক্ষন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65" y="1394307"/>
            <a:ext cx="8549869" cy="473842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955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9954"/>
            <a:ext cx="8458199" cy="499984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E49C4-0A0F-4432-945B-0FF40F88DF11}" type="datetime1">
              <a:rPr lang="en-US" smtClean="0"/>
              <a:t>10/28/2016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ABDUL MANNAN KHAN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73" y="4248067"/>
            <a:ext cx="8431426" cy="1932157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27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49"/>
          <a:stretch/>
        </p:blipFill>
        <p:spPr>
          <a:xfrm>
            <a:off x="6675801" y="982449"/>
            <a:ext cx="1839549" cy="2907861"/>
          </a:xfrm>
          <a:prstGeom prst="rect">
            <a:avLst/>
          </a:prstGeom>
          <a:ln>
            <a:solidFill>
              <a:srgbClr val="FF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28" y="1040350"/>
            <a:ext cx="2649467" cy="2957034"/>
          </a:xfrm>
          <a:prstGeom prst="rect">
            <a:avLst/>
          </a:prstGeom>
          <a:ln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10" name="Rectangle 9"/>
          <p:cNvSpPr/>
          <p:nvPr/>
        </p:nvSpPr>
        <p:spPr>
          <a:xfrm>
            <a:off x="304800" y="102475"/>
            <a:ext cx="8534400" cy="707886"/>
          </a:xfrm>
          <a:prstGeom prst="rect">
            <a:avLst/>
          </a:prstGeom>
        </p:spPr>
        <p:txBody>
          <a:bodyPr wrap="square">
            <a:prstTxWarp prst="textChevronInverted">
              <a:avLst/>
            </a:prstTxWarp>
            <a:spAutoFit/>
          </a:bodyPr>
          <a:lstStyle/>
          <a:p>
            <a:pPr algn="ctr"/>
            <a:r>
              <a:rPr lang="en-US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পর্যবেক্ষন</a:t>
            </a:r>
            <a: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6000" dirty="0"/>
          </a:p>
        </p:txBody>
      </p:sp>
      <p:sp>
        <p:nvSpPr>
          <p:cNvPr id="11" name="TextBox 10"/>
          <p:cNvSpPr txBox="1"/>
          <p:nvPr/>
        </p:nvSpPr>
        <p:spPr>
          <a:xfrm>
            <a:off x="2180012" y="1003699"/>
            <a:ext cx="86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নিউক্লিয়াস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35057" y="1254383"/>
            <a:ext cx="791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DNA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58649" y="1606127"/>
            <a:ext cx="700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RNA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1828800" y="1178049"/>
            <a:ext cx="453441" cy="26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 flipV="1">
            <a:off x="1863817" y="1439049"/>
            <a:ext cx="571240" cy="351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1600200" y="1790793"/>
            <a:ext cx="834857" cy="505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600200" y="2296307"/>
            <a:ext cx="263617" cy="5230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2358649" y="1833308"/>
            <a:ext cx="255357" cy="8572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613" y="982449"/>
            <a:ext cx="2900090" cy="313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56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applause.wav"/>
          </p:stSnd>
        </p:sndAc>
      </p:transition>
    </mc:Choice>
    <mc:Fallback xmlns="">
      <p:transition spd="slow">
        <p:split orient="vert"/>
        <p:sndAc>
          <p:stSnd>
            <p:snd r:embed="rId7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4" b="7183"/>
          <a:stretch/>
        </p:blipFill>
        <p:spPr>
          <a:xfrm>
            <a:off x="628651" y="1828800"/>
            <a:ext cx="8134350" cy="4267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0" y="3429000"/>
            <a:ext cx="5029200" cy="1143000"/>
          </a:xfrm>
          <a:solidFill>
            <a:schemeClr val="tx2">
              <a:lumMod val="10000"/>
              <a:lumOff val="90000"/>
            </a:schemeClr>
          </a:solidFill>
          <a:effectLst>
            <a:softEdge rad="317500"/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6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নিউক্লিক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66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এসিড</a:t>
            </a:r>
            <a:endParaRPr lang="en-US" sz="4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09599" y="419100"/>
            <a:ext cx="8001001" cy="800100"/>
          </a:xfrm>
          <a:noFill/>
          <a:effectLst>
            <a:softEdge rad="317500"/>
          </a:effectLst>
        </p:spPr>
        <p:txBody>
          <a:bodyPr>
            <a:noAutofit/>
          </a:bodyPr>
          <a:lstStyle/>
          <a:p>
            <a:pPr algn="ctr"/>
            <a:r>
              <a:rPr lang="en-US" sz="8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8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CFF7-A936-4D82-9A74-BE8387C96C32}" type="datetime1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ABDUL MANNAN KHAN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wind.wav"/>
          </p:stSnd>
        </p:sndAc>
      </p:transition>
    </mc:Choice>
    <mc:Fallback xmlns="">
      <p:transition spd="slow">
        <p:fade/>
        <p:sndAc>
          <p:stSnd>
            <p:snd r:embed="rId7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5867400" cy="898524"/>
          </a:xfrm>
          <a:noFill/>
          <a:effectLst>
            <a:outerShdw blurRad="76200" dist="50800" dir="5400000" rotWithShape="0">
              <a:srgbClr val="4E3B30">
                <a:alpha val="60000"/>
              </a:srgbClr>
            </a:outerShdw>
            <a:softEdge rad="317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শিখন</a:t>
            </a:r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ফল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610600" cy="5029200"/>
          </a:xfr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0"/>
          </a:effectLst>
        </p:spPr>
        <p:txBody>
          <a:bodyPr>
            <a:prstTxWarp prst="textCanUp">
              <a:avLst/>
            </a:prstTxWarp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*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নিউক্লিক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জানতে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*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নিউক্লিক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উপাদান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গঠি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জানতে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*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নিউক্লিওসাইড,নিউক্লিওটাইড,ডাইনিউক্লিওটাইড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পলিনিউক্লিওটাইড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জানতে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>
              <a:buNone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*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নিউক্লিক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এসিডের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/</a:t>
            </a:r>
            <a:r>
              <a:rPr lang="en-US" sz="3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ডাবল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হেলিক্স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জানতে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পারবে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3289-2CC7-4A2F-883B-50AB3270DEBC}" type="datetime1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ABDUL MANNAN KHAN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2DDB-A34D-4F94-B89A-C3E3D9B7B6E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9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laser.wav"/>
          </p:stSnd>
        </p:sndAc>
      </p:transition>
    </mc:Choice>
    <mc:Fallback xmlns=""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2187</TotalTime>
  <Words>570</Words>
  <Application>Microsoft Office PowerPoint</Application>
  <PresentationFormat>On-screen Show (4:3)</PresentationFormat>
  <Paragraphs>202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Century Gothic</vt:lpstr>
      <vt:lpstr>Georgia</vt:lpstr>
      <vt:lpstr>NikoshBAN</vt:lpstr>
      <vt:lpstr>Wingdings 3</vt:lpstr>
      <vt:lpstr>Office Theme</vt:lpstr>
      <vt:lpstr>1_Slice</vt:lpstr>
      <vt:lpstr>PowerPoint Presentation</vt:lpstr>
      <vt:lpstr>PowerPoint Presentation</vt:lpstr>
      <vt:lpstr>PowerPoint Presentation</vt:lpstr>
      <vt:lpstr>শিক্ষক পরিচিতি</vt:lpstr>
      <vt:lpstr>পাঠ পরিচিতি</vt:lpstr>
      <vt:lpstr>PowerPoint Presentation</vt:lpstr>
      <vt:lpstr>PowerPoint Presentation</vt:lpstr>
      <vt:lpstr>নিউক্লিক এসিড</vt:lpstr>
      <vt:lpstr>শিখন ফল</vt:lpstr>
      <vt:lpstr>নিউক্লিক এসিড কী ?</vt:lpstr>
      <vt:lpstr>PowerPoint Presentation</vt:lpstr>
      <vt:lpstr>PowerPoint Presentation</vt:lpstr>
      <vt:lpstr>NA এর গাঠনিক উপাদান</vt:lpstr>
      <vt:lpstr>নিউক্লিক এসিড কিভাবে গঠিত হয়</vt:lpstr>
      <vt:lpstr>নিউক্লিওসাইডের গঠন</vt:lpstr>
      <vt:lpstr>নিউক্লিওটাইডের গঠন</vt:lpstr>
      <vt:lpstr>PowerPoint Presentation</vt:lpstr>
      <vt:lpstr>ডাইনিউক্লিওটাইডের গঠন</vt:lpstr>
      <vt:lpstr>পলিনিউক্লিওটাইডের গঠন</vt:lpstr>
      <vt:lpstr>ডাবল হেলিক্স এর গঠন</vt:lpstr>
      <vt:lpstr>একক কাজ</vt:lpstr>
      <vt:lpstr>দলীয় কাজ</vt:lpstr>
      <vt:lpstr>মুল্যায়ন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HERA</dc:creator>
  <cp:lastModifiedBy>HERA COMPUTER</cp:lastModifiedBy>
  <cp:revision>328</cp:revision>
  <dcterms:created xsi:type="dcterms:W3CDTF">2015-12-11T11:49:36Z</dcterms:created>
  <dcterms:modified xsi:type="dcterms:W3CDTF">2016-10-28T09:46:07Z</dcterms:modified>
</cp:coreProperties>
</file>